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630" r:id="rId2"/>
    <p:sldId id="600" r:id="rId3"/>
    <p:sldId id="617" r:id="rId4"/>
    <p:sldId id="579" r:id="rId5"/>
    <p:sldId id="580" r:id="rId6"/>
    <p:sldId id="582" r:id="rId7"/>
    <p:sldId id="583" r:id="rId8"/>
    <p:sldId id="584" r:id="rId9"/>
    <p:sldId id="585" r:id="rId10"/>
    <p:sldId id="587" r:id="rId11"/>
    <p:sldId id="586" r:id="rId12"/>
    <p:sldId id="414" r:id="rId13"/>
    <p:sldId id="601" r:id="rId14"/>
    <p:sldId id="605" r:id="rId15"/>
    <p:sldId id="606" r:id="rId16"/>
    <p:sldId id="604" r:id="rId17"/>
    <p:sldId id="607" r:id="rId18"/>
    <p:sldId id="610" r:id="rId19"/>
    <p:sldId id="616" r:id="rId20"/>
    <p:sldId id="608" r:id="rId21"/>
    <p:sldId id="609" r:id="rId22"/>
    <p:sldId id="615" r:id="rId23"/>
    <p:sldId id="611" r:id="rId24"/>
    <p:sldId id="612" r:id="rId25"/>
    <p:sldId id="613" r:id="rId26"/>
    <p:sldId id="568" r:id="rId27"/>
    <p:sldId id="591" r:id="rId28"/>
    <p:sldId id="618" r:id="rId29"/>
    <p:sldId id="631" r:id="rId30"/>
    <p:sldId id="619" r:id="rId31"/>
    <p:sldId id="620" r:id="rId32"/>
    <p:sldId id="621" r:id="rId33"/>
    <p:sldId id="622" r:id="rId34"/>
    <p:sldId id="623" r:id="rId35"/>
    <p:sldId id="624" r:id="rId36"/>
    <p:sldId id="625" r:id="rId37"/>
    <p:sldId id="626" r:id="rId38"/>
    <p:sldId id="627" r:id="rId39"/>
    <p:sldId id="628" r:id="rId40"/>
    <p:sldId id="629" r:id="rId41"/>
    <p:sldId id="614" r:id="rId4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53" autoAdjust="0"/>
    <p:restoredTop sz="94660"/>
  </p:normalViewPr>
  <p:slideViewPr>
    <p:cSldViewPr>
      <p:cViewPr varScale="1">
        <p:scale>
          <a:sx n="77" d="100"/>
          <a:sy n="77" d="100"/>
        </p:scale>
        <p:origin x="63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730E21-7144-4770-9864-112F6BF741B0}" type="doc">
      <dgm:prSet loTypeId="urn:microsoft.com/office/officeart/2005/8/layout/target1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pPr latinLnBrk="1"/>
          <a:endParaRPr lang="ko-KR" altLang="en-US"/>
        </a:p>
      </dgm:t>
    </dgm:pt>
    <dgm:pt modelId="{48B76391-2E1A-4BFB-B836-57E52DABC69B}">
      <dgm:prSet/>
      <dgm:spPr/>
      <dgm:t>
        <a:bodyPr/>
        <a:lstStyle/>
        <a:p>
          <a:pPr rtl="0" latinLnBrk="1"/>
          <a:r>
            <a:rPr lang="ko-KR" dirty="0" smtClean="0"/>
            <a:t>개인</a:t>
          </a:r>
          <a:endParaRPr lang="ko-KR" dirty="0"/>
        </a:p>
      </dgm:t>
    </dgm:pt>
    <dgm:pt modelId="{2B9505F5-CF69-4614-AF2B-E9C7E6F00A50}" type="parTrans" cxnId="{F6F5BFB5-A08B-4123-A9EB-19F1E0C96B3B}">
      <dgm:prSet/>
      <dgm:spPr/>
      <dgm:t>
        <a:bodyPr/>
        <a:lstStyle/>
        <a:p>
          <a:pPr latinLnBrk="1"/>
          <a:endParaRPr lang="ko-KR" altLang="en-US"/>
        </a:p>
      </dgm:t>
    </dgm:pt>
    <dgm:pt modelId="{35637387-9F38-4395-8F2D-F53D8944E4AB}" type="sibTrans" cxnId="{F6F5BFB5-A08B-4123-A9EB-19F1E0C96B3B}">
      <dgm:prSet/>
      <dgm:spPr/>
      <dgm:t>
        <a:bodyPr/>
        <a:lstStyle/>
        <a:p>
          <a:pPr latinLnBrk="1"/>
          <a:endParaRPr lang="ko-KR" altLang="en-US"/>
        </a:p>
      </dgm:t>
    </dgm:pt>
    <dgm:pt modelId="{56FAF13A-2C2E-4BBE-9BCE-73D0D45048D8}">
      <dgm:prSet/>
      <dgm:spPr/>
      <dgm:t>
        <a:bodyPr/>
        <a:lstStyle/>
        <a:p>
          <a:pPr rtl="0" latinLnBrk="1"/>
          <a:r>
            <a:rPr lang="ko-KR" dirty="0" smtClean="0"/>
            <a:t>동네</a:t>
          </a:r>
          <a:endParaRPr lang="ko-KR" dirty="0"/>
        </a:p>
      </dgm:t>
    </dgm:pt>
    <dgm:pt modelId="{5C78544F-590F-48B9-8B57-F91AFB3B21B9}" type="parTrans" cxnId="{A8CDDC69-47A9-4E8F-9332-771471068BB4}">
      <dgm:prSet/>
      <dgm:spPr/>
      <dgm:t>
        <a:bodyPr/>
        <a:lstStyle/>
        <a:p>
          <a:pPr latinLnBrk="1"/>
          <a:endParaRPr lang="ko-KR" altLang="en-US"/>
        </a:p>
      </dgm:t>
    </dgm:pt>
    <dgm:pt modelId="{36DABF5C-DC1A-4664-A032-59EFE290B9C2}" type="sibTrans" cxnId="{A8CDDC69-47A9-4E8F-9332-771471068BB4}">
      <dgm:prSet/>
      <dgm:spPr/>
      <dgm:t>
        <a:bodyPr/>
        <a:lstStyle/>
        <a:p>
          <a:pPr latinLnBrk="1"/>
          <a:endParaRPr lang="ko-KR" altLang="en-US"/>
        </a:p>
      </dgm:t>
    </dgm:pt>
    <dgm:pt modelId="{E4425E5F-8683-4270-8A52-6B02EBE63993}">
      <dgm:prSet/>
      <dgm:spPr/>
      <dgm:t>
        <a:bodyPr/>
        <a:lstStyle/>
        <a:p>
          <a:pPr rtl="0" latinLnBrk="1"/>
          <a:r>
            <a:rPr lang="ko-KR" altLang="en-US" dirty="0" smtClean="0"/>
            <a:t>도시</a:t>
          </a:r>
          <a:r>
            <a:rPr lang="en-US" altLang="ko-KR" dirty="0" smtClean="0"/>
            <a:t>, </a:t>
          </a:r>
          <a:r>
            <a:rPr lang="ko-KR" dirty="0" err="1" smtClean="0"/>
            <a:t>지자</a:t>
          </a:r>
          <a:r>
            <a:rPr lang="ko-KR" altLang="en-US" dirty="0" err="1" smtClean="0"/>
            <a:t>체</a:t>
          </a:r>
          <a:endParaRPr lang="ko-KR" dirty="0"/>
        </a:p>
      </dgm:t>
    </dgm:pt>
    <dgm:pt modelId="{AB0B1B48-C3C2-4740-B019-0C5E3CBD2DFC}" type="parTrans" cxnId="{2A866E10-3C9A-4237-9C3F-70BCA7C637F9}">
      <dgm:prSet/>
      <dgm:spPr/>
      <dgm:t>
        <a:bodyPr/>
        <a:lstStyle/>
        <a:p>
          <a:pPr latinLnBrk="1"/>
          <a:endParaRPr lang="ko-KR" altLang="en-US"/>
        </a:p>
      </dgm:t>
    </dgm:pt>
    <dgm:pt modelId="{9B1AEC23-FF2F-46CE-8495-3E3C3238F173}" type="sibTrans" cxnId="{2A866E10-3C9A-4237-9C3F-70BCA7C637F9}">
      <dgm:prSet/>
      <dgm:spPr/>
      <dgm:t>
        <a:bodyPr/>
        <a:lstStyle/>
        <a:p>
          <a:pPr latinLnBrk="1"/>
          <a:endParaRPr lang="ko-KR" altLang="en-US"/>
        </a:p>
      </dgm:t>
    </dgm:pt>
    <dgm:pt modelId="{277B8F23-3711-40EE-BBBE-01E509C49590}">
      <dgm:prSet/>
      <dgm:spPr/>
      <dgm:t>
        <a:bodyPr/>
        <a:lstStyle/>
        <a:p>
          <a:pPr rtl="0" latinLnBrk="1"/>
          <a:r>
            <a:rPr lang="ko-KR" altLang="en-US" dirty="0" smtClean="0"/>
            <a:t>국가</a:t>
          </a:r>
          <a:endParaRPr lang="ko-KR" dirty="0"/>
        </a:p>
      </dgm:t>
    </dgm:pt>
    <dgm:pt modelId="{2E97CE32-066F-44A6-AF43-B1439CE6D993}" type="parTrans" cxnId="{8FF2A1A4-536A-4769-8CC2-D3F7623B52A5}">
      <dgm:prSet/>
      <dgm:spPr/>
      <dgm:t>
        <a:bodyPr/>
        <a:lstStyle/>
        <a:p>
          <a:pPr latinLnBrk="1"/>
          <a:endParaRPr lang="ko-KR" altLang="en-US"/>
        </a:p>
      </dgm:t>
    </dgm:pt>
    <dgm:pt modelId="{764B86C5-309C-4A57-985A-C26B90D17ADC}" type="sibTrans" cxnId="{8FF2A1A4-536A-4769-8CC2-D3F7623B52A5}">
      <dgm:prSet/>
      <dgm:spPr/>
      <dgm:t>
        <a:bodyPr/>
        <a:lstStyle/>
        <a:p>
          <a:pPr latinLnBrk="1"/>
          <a:endParaRPr lang="ko-KR" altLang="en-US"/>
        </a:p>
      </dgm:t>
    </dgm:pt>
    <dgm:pt modelId="{A1763B2B-6DCC-449C-93E9-9DDB413E4CD1}">
      <dgm:prSet/>
      <dgm:spPr/>
      <dgm:t>
        <a:bodyPr/>
        <a:lstStyle/>
        <a:p>
          <a:pPr rtl="0" latinLnBrk="1"/>
          <a:r>
            <a:rPr lang="ko-KR" dirty="0" smtClean="0"/>
            <a:t>지구</a:t>
          </a:r>
          <a:endParaRPr lang="ko-KR" dirty="0"/>
        </a:p>
      </dgm:t>
    </dgm:pt>
    <dgm:pt modelId="{AC112EA2-F4F3-4C9B-A17F-66494A1E4192}" type="parTrans" cxnId="{1C98390A-5270-49EF-9628-7F51551D759B}">
      <dgm:prSet/>
      <dgm:spPr/>
      <dgm:t>
        <a:bodyPr/>
        <a:lstStyle/>
        <a:p>
          <a:pPr latinLnBrk="1"/>
          <a:endParaRPr lang="ko-KR" altLang="en-US"/>
        </a:p>
      </dgm:t>
    </dgm:pt>
    <dgm:pt modelId="{D3B4F087-3142-44E2-8205-A6A7744A315A}" type="sibTrans" cxnId="{1C98390A-5270-49EF-9628-7F51551D759B}">
      <dgm:prSet/>
      <dgm:spPr/>
      <dgm:t>
        <a:bodyPr/>
        <a:lstStyle/>
        <a:p>
          <a:pPr latinLnBrk="1"/>
          <a:endParaRPr lang="ko-KR" altLang="en-US"/>
        </a:p>
      </dgm:t>
    </dgm:pt>
    <dgm:pt modelId="{46F0FAC9-61D7-4579-AC28-EEB79C5D8393}" type="pres">
      <dgm:prSet presAssocID="{BF730E21-7144-4770-9864-112F6BF741B0}" presName="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BB1DE45-D639-49B3-8D56-219DD9914C59}" type="pres">
      <dgm:prSet presAssocID="{48B76391-2E1A-4BFB-B836-57E52DABC69B}" presName="circle1" presStyleLbl="lnNode1" presStyleIdx="0" presStyleCnt="5"/>
      <dgm:spPr/>
    </dgm:pt>
    <dgm:pt modelId="{626396B0-F9E8-465B-BD2A-EAFC3F85727C}" type="pres">
      <dgm:prSet presAssocID="{48B76391-2E1A-4BFB-B836-57E52DABC69B}" presName="text1" presStyleLbl="revTx" presStyleIdx="0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37B6527-8822-47E4-8C1C-7F0280FE4C99}" type="pres">
      <dgm:prSet presAssocID="{48B76391-2E1A-4BFB-B836-57E52DABC69B}" presName="line1" presStyleLbl="callout" presStyleIdx="0" presStyleCnt="10"/>
      <dgm:spPr/>
    </dgm:pt>
    <dgm:pt modelId="{5FB14636-0DD5-4F5F-8C4B-275FB3D88B6D}" type="pres">
      <dgm:prSet presAssocID="{48B76391-2E1A-4BFB-B836-57E52DABC69B}" presName="d1" presStyleLbl="callout" presStyleIdx="1" presStyleCnt="10"/>
      <dgm:spPr/>
    </dgm:pt>
    <dgm:pt modelId="{A2FC73D3-E497-4FD3-9924-1A6CEC512431}" type="pres">
      <dgm:prSet presAssocID="{56FAF13A-2C2E-4BBE-9BCE-73D0D45048D8}" presName="circle2" presStyleLbl="lnNode1" presStyleIdx="1" presStyleCnt="5"/>
      <dgm:spPr/>
    </dgm:pt>
    <dgm:pt modelId="{83465431-D283-45CB-949C-2703E9D943FF}" type="pres">
      <dgm:prSet presAssocID="{56FAF13A-2C2E-4BBE-9BCE-73D0D45048D8}" presName="text2" presStyleLbl="revTx" presStyleIdx="1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92A4C7F-0708-4E8D-ABA8-A467F1B1ABB5}" type="pres">
      <dgm:prSet presAssocID="{56FAF13A-2C2E-4BBE-9BCE-73D0D45048D8}" presName="line2" presStyleLbl="callout" presStyleIdx="2" presStyleCnt="10"/>
      <dgm:spPr/>
    </dgm:pt>
    <dgm:pt modelId="{9C67EB45-65B2-4552-BDF5-39A64030CD9C}" type="pres">
      <dgm:prSet presAssocID="{56FAF13A-2C2E-4BBE-9BCE-73D0D45048D8}" presName="d2" presStyleLbl="callout" presStyleIdx="3" presStyleCnt="10"/>
      <dgm:spPr/>
    </dgm:pt>
    <dgm:pt modelId="{95948751-6F61-4621-9F7A-BCAAD7DE90E1}" type="pres">
      <dgm:prSet presAssocID="{E4425E5F-8683-4270-8A52-6B02EBE63993}" presName="circle3" presStyleLbl="lnNode1" presStyleIdx="2" presStyleCnt="5"/>
      <dgm:spPr/>
    </dgm:pt>
    <dgm:pt modelId="{7CFDFDB0-7C3F-4BE5-9EF7-CE55B6D1BA3C}" type="pres">
      <dgm:prSet presAssocID="{E4425E5F-8683-4270-8A52-6B02EBE63993}" presName="text3" presStyleLbl="revTx" presStyleIdx="2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CCBAE19-6C12-43A3-950B-221A56B63920}" type="pres">
      <dgm:prSet presAssocID="{E4425E5F-8683-4270-8A52-6B02EBE63993}" presName="line3" presStyleLbl="callout" presStyleIdx="4" presStyleCnt="10"/>
      <dgm:spPr/>
    </dgm:pt>
    <dgm:pt modelId="{994B8A6A-E604-4D7C-9EF8-49EB468E5845}" type="pres">
      <dgm:prSet presAssocID="{E4425E5F-8683-4270-8A52-6B02EBE63993}" presName="d3" presStyleLbl="callout" presStyleIdx="5" presStyleCnt="10"/>
      <dgm:spPr/>
    </dgm:pt>
    <dgm:pt modelId="{A501EB23-F098-4176-AF37-3764AA692109}" type="pres">
      <dgm:prSet presAssocID="{277B8F23-3711-40EE-BBBE-01E509C49590}" presName="circle4" presStyleLbl="lnNode1" presStyleIdx="3" presStyleCnt="5"/>
      <dgm:spPr/>
    </dgm:pt>
    <dgm:pt modelId="{6184F047-048D-4EA0-B3A4-B83B59D2E367}" type="pres">
      <dgm:prSet presAssocID="{277B8F23-3711-40EE-BBBE-01E509C49590}" presName="text4" presStyleLbl="revTx" presStyleIdx="3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C98F93F-3BC6-480F-8410-0DD7C72D2ED2}" type="pres">
      <dgm:prSet presAssocID="{277B8F23-3711-40EE-BBBE-01E509C49590}" presName="line4" presStyleLbl="callout" presStyleIdx="6" presStyleCnt="10"/>
      <dgm:spPr/>
    </dgm:pt>
    <dgm:pt modelId="{0E5501FF-71AA-4392-846B-F4E0088AC1F1}" type="pres">
      <dgm:prSet presAssocID="{277B8F23-3711-40EE-BBBE-01E509C49590}" presName="d4" presStyleLbl="callout" presStyleIdx="7" presStyleCnt="10"/>
      <dgm:spPr/>
    </dgm:pt>
    <dgm:pt modelId="{1A7C3109-FAC5-4777-A39D-8CD232F58D48}" type="pres">
      <dgm:prSet presAssocID="{A1763B2B-6DCC-449C-93E9-9DDB413E4CD1}" presName="circle5" presStyleLbl="lnNode1" presStyleIdx="4" presStyleCnt="5"/>
      <dgm:spPr/>
    </dgm:pt>
    <dgm:pt modelId="{A70C6174-6494-4213-A111-9DBF7584BC38}" type="pres">
      <dgm:prSet presAssocID="{A1763B2B-6DCC-449C-93E9-9DDB413E4CD1}" presName="text5" presStyleLbl="revTx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9463A7C-1265-4466-A248-D1EBE3280474}" type="pres">
      <dgm:prSet presAssocID="{A1763B2B-6DCC-449C-93E9-9DDB413E4CD1}" presName="line5" presStyleLbl="callout" presStyleIdx="8" presStyleCnt="10"/>
      <dgm:spPr/>
    </dgm:pt>
    <dgm:pt modelId="{A029050E-6ECA-4903-B508-9625F42CBE6C}" type="pres">
      <dgm:prSet presAssocID="{A1763B2B-6DCC-449C-93E9-9DDB413E4CD1}" presName="d5" presStyleLbl="callout" presStyleIdx="9" presStyleCnt="10"/>
      <dgm:spPr/>
    </dgm:pt>
  </dgm:ptLst>
  <dgm:cxnLst>
    <dgm:cxn modelId="{A8CDDC69-47A9-4E8F-9332-771471068BB4}" srcId="{BF730E21-7144-4770-9864-112F6BF741B0}" destId="{56FAF13A-2C2E-4BBE-9BCE-73D0D45048D8}" srcOrd="1" destOrd="0" parTransId="{5C78544F-590F-48B9-8B57-F91AFB3B21B9}" sibTransId="{36DABF5C-DC1A-4664-A032-59EFE290B9C2}"/>
    <dgm:cxn modelId="{FA095BAC-9E78-4B4C-88F6-6081008611E4}" type="presOf" srcId="{E4425E5F-8683-4270-8A52-6B02EBE63993}" destId="{7CFDFDB0-7C3F-4BE5-9EF7-CE55B6D1BA3C}" srcOrd="0" destOrd="0" presId="urn:microsoft.com/office/officeart/2005/8/layout/target1"/>
    <dgm:cxn modelId="{8FF2A1A4-536A-4769-8CC2-D3F7623B52A5}" srcId="{BF730E21-7144-4770-9864-112F6BF741B0}" destId="{277B8F23-3711-40EE-BBBE-01E509C49590}" srcOrd="3" destOrd="0" parTransId="{2E97CE32-066F-44A6-AF43-B1439CE6D993}" sibTransId="{764B86C5-309C-4A57-985A-C26B90D17ADC}"/>
    <dgm:cxn modelId="{F6F5BFB5-A08B-4123-A9EB-19F1E0C96B3B}" srcId="{BF730E21-7144-4770-9864-112F6BF741B0}" destId="{48B76391-2E1A-4BFB-B836-57E52DABC69B}" srcOrd="0" destOrd="0" parTransId="{2B9505F5-CF69-4614-AF2B-E9C7E6F00A50}" sibTransId="{35637387-9F38-4395-8F2D-F53D8944E4AB}"/>
    <dgm:cxn modelId="{AB2D1457-AA2B-46BA-B136-55FB53DA51FC}" type="presOf" srcId="{277B8F23-3711-40EE-BBBE-01E509C49590}" destId="{6184F047-048D-4EA0-B3A4-B83B59D2E367}" srcOrd="0" destOrd="0" presId="urn:microsoft.com/office/officeart/2005/8/layout/target1"/>
    <dgm:cxn modelId="{1C98390A-5270-49EF-9628-7F51551D759B}" srcId="{BF730E21-7144-4770-9864-112F6BF741B0}" destId="{A1763B2B-6DCC-449C-93E9-9DDB413E4CD1}" srcOrd="4" destOrd="0" parTransId="{AC112EA2-F4F3-4C9B-A17F-66494A1E4192}" sibTransId="{D3B4F087-3142-44E2-8205-A6A7744A315A}"/>
    <dgm:cxn modelId="{9588C245-F3F5-4047-938E-98638C99B19D}" type="presOf" srcId="{A1763B2B-6DCC-449C-93E9-9DDB413E4CD1}" destId="{A70C6174-6494-4213-A111-9DBF7584BC38}" srcOrd="0" destOrd="0" presId="urn:microsoft.com/office/officeart/2005/8/layout/target1"/>
    <dgm:cxn modelId="{061684D1-6AB1-4EA5-A221-6BE31D884420}" type="presOf" srcId="{56FAF13A-2C2E-4BBE-9BCE-73D0D45048D8}" destId="{83465431-D283-45CB-949C-2703E9D943FF}" srcOrd="0" destOrd="0" presId="urn:microsoft.com/office/officeart/2005/8/layout/target1"/>
    <dgm:cxn modelId="{8C2689F0-A456-4974-8C7C-CC9CDE8FDC22}" type="presOf" srcId="{48B76391-2E1A-4BFB-B836-57E52DABC69B}" destId="{626396B0-F9E8-465B-BD2A-EAFC3F85727C}" srcOrd="0" destOrd="0" presId="urn:microsoft.com/office/officeart/2005/8/layout/target1"/>
    <dgm:cxn modelId="{2A866E10-3C9A-4237-9C3F-70BCA7C637F9}" srcId="{BF730E21-7144-4770-9864-112F6BF741B0}" destId="{E4425E5F-8683-4270-8A52-6B02EBE63993}" srcOrd="2" destOrd="0" parTransId="{AB0B1B48-C3C2-4740-B019-0C5E3CBD2DFC}" sibTransId="{9B1AEC23-FF2F-46CE-8495-3E3C3238F173}"/>
    <dgm:cxn modelId="{BA4BA080-CD7A-42BA-AB02-C0EA38C53500}" type="presOf" srcId="{BF730E21-7144-4770-9864-112F6BF741B0}" destId="{46F0FAC9-61D7-4579-AC28-EEB79C5D8393}" srcOrd="0" destOrd="0" presId="urn:microsoft.com/office/officeart/2005/8/layout/target1"/>
    <dgm:cxn modelId="{38235C82-A31A-4DCE-A3C5-83645C304611}" type="presParOf" srcId="{46F0FAC9-61D7-4579-AC28-EEB79C5D8393}" destId="{FBB1DE45-D639-49B3-8D56-219DD9914C59}" srcOrd="0" destOrd="0" presId="urn:microsoft.com/office/officeart/2005/8/layout/target1"/>
    <dgm:cxn modelId="{3E145617-BBA2-41B8-B1D6-55D8AC5BB9F0}" type="presParOf" srcId="{46F0FAC9-61D7-4579-AC28-EEB79C5D8393}" destId="{626396B0-F9E8-465B-BD2A-EAFC3F85727C}" srcOrd="1" destOrd="0" presId="urn:microsoft.com/office/officeart/2005/8/layout/target1"/>
    <dgm:cxn modelId="{4EEDF69F-BC60-4091-BC41-B10EBCE22AD6}" type="presParOf" srcId="{46F0FAC9-61D7-4579-AC28-EEB79C5D8393}" destId="{F37B6527-8822-47E4-8C1C-7F0280FE4C99}" srcOrd="2" destOrd="0" presId="urn:microsoft.com/office/officeart/2005/8/layout/target1"/>
    <dgm:cxn modelId="{4487F09E-194B-473A-9B91-01DAC174D788}" type="presParOf" srcId="{46F0FAC9-61D7-4579-AC28-EEB79C5D8393}" destId="{5FB14636-0DD5-4F5F-8C4B-275FB3D88B6D}" srcOrd="3" destOrd="0" presId="urn:microsoft.com/office/officeart/2005/8/layout/target1"/>
    <dgm:cxn modelId="{EDAA5FB5-3E0D-47D2-91B6-C5C513FF270E}" type="presParOf" srcId="{46F0FAC9-61D7-4579-AC28-EEB79C5D8393}" destId="{A2FC73D3-E497-4FD3-9924-1A6CEC512431}" srcOrd="4" destOrd="0" presId="urn:microsoft.com/office/officeart/2005/8/layout/target1"/>
    <dgm:cxn modelId="{35AE806C-9816-4BE7-AAFC-F9E42A15BBD2}" type="presParOf" srcId="{46F0FAC9-61D7-4579-AC28-EEB79C5D8393}" destId="{83465431-D283-45CB-949C-2703E9D943FF}" srcOrd="5" destOrd="0" presId="urn:microsoft.com/office/officeart/2005/8/layout/target1"/>
    <dgm:cxn modelId="{D5B558E0-E1F9-4799-B69E-1F13FF0BFA5E}" type="presParOf" srcId="{46F0FAC9-61D7-4579-AC28-EEB79C5D8393}" destId="{F92A4C7F-0708-4E8D-ABA8-A467F1B1ABB5}" srcOrd="6" destOrd="0" presId="urn:microsoft.com/office/officeart/2005/8/layout/target1"/>
    <dgm:cxn modelId="{BC326795-AA8D-4A02-8427-5BD13D629D5E}" type="presParOf" srcId="{46F0FAC9-61D7-4579-AC28-EEB79C5D8393}" destId="{9C67EB45-65B2-4552-BDF5-39A64030CD9C}" srcOrd="7" destOrd="0" presId="urn:microsoft.com/office/officeart/2005/8/layout/target1"/>
    <dgm:cxn modelId="{35FCAB97-8748-4C25-8160-F67351E3C424}" type="presParOf" srcId="{46F0FAC9-61D7-4579-AC28-EEB79C5D8393}" destId="{95948751-6F61-4621-9F7A-BCAAD7DE90E1}" srcOrd="8" destOrd="0" presId="urn:microsoft.com/office/officeart/2005/8/layout/target1"/>
    <dgm:cxn modelId="{0DA078D1-88A0-4270-9468-974CEC07ABD4}" type="presParOf" srcId="{46F0FAC9-61D7-4579-AC28-EEB79C5D8393}" destId="{7CFDFDB0-7C3F-4BE5-9EF7-CE55B6D1BA3C}" srcOrd="9" destOrd="0" presId="urn:microsoft.com/office/officeart/2005/8/layout/target1"/>
    <dgm:cxn modelId="{741DFA51-2943-47D1-A988-65A847DD6849}" type="presParOf" srcId="{46F0FAC9-61D7-4579-AC28-EEB79C5D8393}" destId="{4CCBAE19-6C12-43A3-950B-221A56B63920}" srcOrd="10" destOrd="0" presId="urn:microsoft.com/office/officeart/2005/8/layout/target1"/>
    <dgm:cxn modelId="{79492D18-45EE-4116-89BC-B1587112D847}" type="presParOf" srcId="{46F0FAC9-61D7-4579-AC28-EEB79C5D8393}" destId="{994B8A6A-E604-4D7C-9EF8-49EB468E5845}" srcOrd="11" destOrd="0" presId="urn:microsoft.com/office/officeart/2005/8/layout/target1"/>
    <dgm:cxn modelId="{5AB16FF7-2871-4FAB-AF84-B8D987D70D4A}" type="presParOf" srcId="{46F0FAC9-61D7-4579-AC28-EEB79C5D8393}" destId="{A501EB23-F098-4176-AF37-3764AA692109}" srcOrd="12" destOrd="0" presId="urn:microsoft.com/office/officeart/2005/8/layout/target1"/>
    <dgm:cxn modelId="{23573974-27EA-4281-99AB-B9B8CD79E961}" type="presParOf" srcId="{46F0FAC9-61D7-4579-AC28-EEB79C5D8393}" destId="{6184F047-048D-4EA0-B3A4-B83B59D2E367}" srcOrd="13" destOrd="0" presId="urn:microsoft.com/office/officeart/2005/8/layout/target1"/>
    <dgm:cxn modelId="{B529D0D5-DBD1-43E2-89FA-88858EA4A468}" type="presParOf" srcId="{46F0FAC9-61D7-4579-AC28-EEB79C5D8393}" destId="{5C98F93F-3BC6-480F-8410-0DD7C72D2ED2}" srcOrd="14" destOrd="0" presId="urn:microsoft.com/office/officeart/2005/8/layout/target1"/>
    <dgm:cxn modelId="{4A60D934-CF04-4F3E-AB4E-19195EDFA512}" type="presParOf" srcId="{46F0FAC9-61D7-4579-AC28-EEB79C5D8393}" destId="{0E5501FF-71AA-4392-846B-F4E0088AC1F1}" srcOrd="15" destOrd="0" presId="urn:microsoft.com/office/officeart/2005/8/layout/target1"/>
    <dgm:cxn modelId="{BCC18A68-01A6-4390-8072-A3B62C7497E9}" type="presParOf" srcId="{46F0FAC9-61D7-4579-AC28-EEB79C5D8393}" destId="{1A7C3109-FAC5-4777-A39D-8CD232F58D48}" srcOrd="16" destOrd="0" presId="urn:microsoft.com/office/officeart/2005/8/layout/target1"/>
    <dgm:cxn modelId="{72BDF5CE-BC32-4C8C-B35A-53FBCAE31EAF}" type="presParOf" srcId="{46F0FAC9-61D7-4579-AC28-EEB79C5D8393}" destId="{A70C6174-6494-4213-A111-9DBF7584BC38}" srcOrd="17" destOrd="0" presId="urn:microsoft.com/office/officeart/2005/8/layout/target1"/>
    <dgm:cxn modelId="{1167F1CF-F5EB-4F2F-9DA1-5976B7628B53}" type="presParOf" srcId="{46F0FAC9-61D7-4579-AC28-EEB79C5D8393}" destId="{39463A7C-1265-4466-A248-D1EBE3280474}" srcOrd="18" destOrd="0" presId="urn:microsoft.com/office/officeart/2005/8/layout/target1"/>
    <dgm:cxn modelId="{CEE7B8B9-0349-4940-BFC4-94BAC9AB4710}" type="presParOf" srcId="{46F0FAC9-61D7-4579-AC28-EEB79C5D8393}" destId="{A029050E-6ECA-4903-B508-9625F42CBE6C}" srcOrd="19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B53BDA-AF3F-4535-B957-86326BC945D6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81A702-4989-4205-BD5A-64C014BA985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9401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81A702-4989-4205-BD5A-64C014BA9850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14644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81A702-4989-4205-BD5A-64C014BA9850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3945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81A702-4989-4205-BD5A-64C014BA9850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0296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14D9-312E-44B8-9C53-04D6373CD59C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25C03-E9EE-4833-9198-C009604286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14D9-312E-44B8-9C53-04D6373CD59C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25C03-E9EE-4833-9198-C009604286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14D9-312E-44B8-9C53-04D6373CD59C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25C03-E9EE-4833-9198-C009604286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14D9-312E-44B8-9C53-04D6373CD59C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25C03-E9EE-4833-9198-C009604286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14D9-312E-44B8-9C53-04D6373CD59C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25C03-E9EE-4833-9198-C009604286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14D9-312E-44B8-9C53-04D6373CD59C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25C03-E9EE-4833-9198-C009604286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14D9-312E-44B8-9C53-04D6373CD59C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25C03-E9EE-4833-9198-C009604286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14D9-312E-44B8-9C53-04D6373CD59C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25C03-E9EE-4833-9198-C009604286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14D9-312E-44B8-9C53-04D6373CD59C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25C03-E9EE-4833-9198-C009604286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14D9-312E-44B8-9C53-04D6373CD59C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25C03-E9EE-4833-9198-C009604286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14D9-312E-44B8-9C53-04D6373CD59C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25C03-E9EE-4833-9198-C009604286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014D9-312E-44B8-9C53-04D6373CD59C}" type="datetimeFigureOut">
              <a:rPr lang="ko-KR" altLang="en-US" smtClean="0"/>
              <a:pPr/>
              <a:t>2021-06-25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25C03-E9EE-4833-9198-C009604286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3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67544" y="2780928"/>
            <a:ext cx="8352928" cy="2808312"/>
          </a:xfrm>
        </p:spPr>
        <p:txBody>
          <a:bodyPr>
            <a:normAutofit/>
          </a:bodyPr>
          <a:lstStyle/>
          <a:p>
            <a:r>
              <a:rPr lang="ko-KR" altLang="en-US" sz="4000" b="1" dirty="0" smtClean="0">
                <a:solidFill>
                  <a:srgbClr val="00B050"/>
                </a:solidFill>
              </a:rPr>
              <a:t>에너지전환과 주민참여</a:t>
            </a:r>
            <a:r>
              <a:rPr lang="en-US" altLang="ko-KR" sz="5400" b="1" dirty="0" smtClean="0">
                <a:solidFill>
                  <a:srgbClr val="00B050"/>
                </a:solidFill>
              </a:rPr>
              <a:t/>
            </a:r>
            <a:br>
              <a:rPr lang="en-US" altLang="ko-KR" sz="5400" b="1" dirty="0" smtClean="0">
                <a:solidFill>
                  <a:srgbClr val="00B050"/>
                </a:solidFill>
              </a:rPr>
            </a:br>
            <a:r>
              <a:rPr lang="en-US" altLang="ko-KR" sz="2800" b="1" dirty="0" smtClean="0">
                <a:solidFill>
                  <a:srgbClr val="00B050"/>
                </a:solidFill>
              </a:rPr>
              <a:t/>
            </a:r>
            <a:br>
              <a:rPr lang="en-US" altLang="ko-KR" sz="2800" b="1" dirty="0" smtClean="0">
                <a:solidFill>
                  <a:srgbClr val="00B050"/>
                </a:solidFill>
              </a:rPr>
            </a:br>
            <a:r>
              <a:rPr lang="ko-KR" altLang="en-US" sz="2400" b="1" dirty="0" smtClean="0">
                <a:solidFill>
                  <a:srgbClr val="00B050"/>
                </a:solidFill>
              </a:rPr>
              <a:t>양 흥 모</a:t>
            </a:r>
            <a:r>
              <a:rPr lang="en-US" altLang="ko-KR" sz="2400" b="1" dirty="0">
                <a:solidFill>
                  <a:srgbClr val="00B050"/>
                </a:solidFill>
              </a:rPr>
              <a:t/>
            </a:r>
            <a:br>
              <a:rPr lang="en-US" altLang="ko-KR" sz="2400" b="1" dirty="0">
                <a:solidFill>
                  <a:srgbClr val="00B050"/>
                </a:solidFill>
              </a:rPr>
            </a:br>
            <a:r>
              <a:rPr lang="ko-KR" altLang="en-US" sz="2000" b="1" dirty="0" err="1" smtClean="0">
                <a:solidFill>
                  <a:srgbClr val="0070C0"/>
                </a:solidFill>
              </a:rPr>
              <a:t>에너지전환해유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 </a:t>
            </a:r>
            <a:r>
              <a:rPr lang="ko-KR" altLang="en-US" sz="2000" b="1" dirty="0" err="1" smtClean="0">
                <a:solidFill>
                  <a:srgbClr val="0070C0"/>
                </a:solidFill>
              </a:rPr>
              <a:t>사회적협동조합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 이사장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/>
            </a:r>
            <a:br>
              <a:rPr lang="en-US" altLang="ko-KR" sz="2000" b="1" dirty="0" smtClean="0">
                <a:solidFill>
                  <a:srgbClr val="0070C0"/>
                </a:solidFill>
              </a:rPr>
            </a:br>
            <a:r>
              <a:rPr lang="ko-KR" altLang="en-US" sz="2000" b="1" dirty="0" smtClean="0">
                <a:solidFill>
                  <a:srgbClr val="0070C0"/>
                </a:solidFill>
              </a:rPr>
              <a:t>대통령 직속 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2050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탄소중립위원회 위원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pic>
        <p:nvPicPr>
          <p:cNvPr id="3074" name="Picture 2" descr="D:\work\WORK\대기질 운동\대기오염모니터\2009\마을자전거길\MOU\현수막\BMW_수정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85728"/>
            <a:ext cx="2428892" cy="22741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2526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179512" y="44624"/>
            <a:ext cx="8640960" cy="1152128"/>
          </a:xfrm>
        </p:spPr>
        <p:txBody>
          <a:bodyPr/>
          <a:lstStyle/>
          <a:p>
            <a:pPr algn="l"/>
            <a:r>
              <a:rPr lang="ko-KR" altLang="en-US" sz="3600" b="1" dirty="0" err="1" smtClean="0">
                <a:solidFill>
                  <a:srgbClr val="00B050"/>
                </a:solidFill>
              </a:rPr>
              <a:t>에너지전환해유</a:t>
            </a:r>
            <a:r>
              <a:rPr lang="en-US" altLang="ko-KR" sz="3600" b="1" dirty="0">
                <a:solidFill>
                  <a:srgbClr val="00B050"/>
                </a:solidFill>
              </a:rPr>
              <a:t> </a:t>
            </a:r>
            <a:r>
              <a:rPr lang="ko-KR" altLang="en-US" sz="2000" b="1" dirty="0" err="1" smtClean="0">
                <a:solidFill>
                  <a:srgbClr val="00B050"/>
                </a:solidFill>
              </a:rPr>
              <a:t>사회적협동조합</a:t>
            </a:r>
            <a:endParaRPr lang="ko-KR" altLang="en-US" sz="1600" b="1" dirty="0" smtClean="0">
              <a:solidFill>
                <a:srgbClr val="00B050"/>
              </a:solidFill>
            </a:endParaRPr>
          </a:p>
        </p:txBody>
      </p:sp>
      <p:sp>
        <p:nvSpPr>
          <p:cNvPr id="3077" name="직사각형 6"/>
          <p:cNvSpPr>
            <a:spLocks noChangeArrowheads="1"/>
          </p:cNvSpPr>
          <p:nvPr/>
        </p:nvSpPr>
        <p:spPr bwMode="auto">
          <a:xfrm>
            <a:off x="344792" y="980728"/>
            <a:ext cx="6819496" cy="1389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에너지전환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거버넌스와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공공사업을 위한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사회적협동조합</a:t>
            </a:r>
            <a:r>
              <a:rPr lang="en-US" altLang="ko-KR" sz="1400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2020</a:t>
            </a:r>
            <a:r>
              <a:rPr lang="ko-KR" altLang="en-US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27</a:t>
            </a:r>
            <a:r>
              <a:rPr lang="ko-KR" altLang="en-US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일 대전충남녹색연합</a:t>
            </a:r>
            <a:r>
              <a:rPr lang="en-US" altLang="ko-KR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신성이앤에스</a:t>
            </a:r>
            <a:r>
              <a:rPr lang="ko-KR" altLang="en-US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공동으로 창립</a:t>
            </a:r>
            <a:r>
              <a:rPr lang="en-US" altLang="ko-KR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재생에너지 공공시민투자펀드를 통한 재생에너지보급</a:t>
            </a:r>
            <a:r>
              <a:rPr lang="en-US" altLang="ko-KR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에너지전환 문화교육사업</a:t>
            </a:r>
            <a:r>
              <a:rPr lang="en-US" altLang="ko-KR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에너지전환 연구</a:t>
            </a:r>
            <a:r>
              <a:rPr lang="en-US" altLang="ko-KR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지역 에너지복지 및 사회공헌사업</a:t>
            </a:r>
            <a:r>
              <a:rPr lang="en-US" altLang="ko-KR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endParaRPr lang="en-US" altLang="ko-KR" sz="1400" b="1" dirty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0406" y="51594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528205"/>
            <a:ext cx="6120680" cy="432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32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357290" y="260648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>
                <a:solidFill>
                  <a:schemeClr val="accent1"/>
                </a:solidFill>
              </a:rPr>
              <a:t> </a:t>
            </a:r>
            <a:r>
              <a:rPr lang="ko-KR" altLang="en-US" sz="3600" dirty="0" smtClean="0">
                <a:solidFill>
                  <a:schemeClr val="accent1"/>
                </a:solidFill>
              </a:rPr>
              <a:t>  </a:t>
            </a:r>
            <a:r>
              <a:rPr lang="ko-KR" altLang="en-US" sz="3600" dirty="0" smtClean="0">
                <a:solidFill>
                  <a:schemeClr val="accent1"/>
                </a:solidFill>
              </a:rPr>
              <a:t> </a:t>
            </a:r>
            <a:r>
              <a:rPr lang="en-US" altLang="ko-KR" sz="3600" dirty="0" smtClean="0">
                <a:solidFill>
                  <a:schemeClr val="accent1"/>
                </a:solidFill>
              </a:rPr>
              <a:t>2021 </a:t>
            </a:r>
            <a:r>
              <a:rPr lang="ko-KR" altLang="en-US" sz="3600" dirty="0" smtClean="0">
                <a:solidFill>
                  <a:schemeClr val="accent1"/>
                </a:solidFill>
              </a:rPr>
              <a:t>탄소중립시대 시작 </a:t>
            </a:r>
            <a:endParaRPr lang="ko-KR" altLang="en-US" sz="3600" dirty="0">
              <a:solidFill>
                <a:srgbClr val="00B050"/>
              </a:solidFill>
            </a:endParaRPr>
          </a:p>
        </p:txBody>
      </p:sp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265863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s://search.pstatic.net/common/?src=http%3A%2F%2Fblogfiles.naver.net%2F20150727_56%2Frainyeee_1437997591130NWyGT_JPEG%2F%25C1%25F6%25B1%25B8%25BB%25E7%25C1%25F8_%25284%2529.jpg&amp;type=sc960_8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794" y="1094800"/>
            <a:ext cx="5590974" cy="435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4"/>
          <p:cNvSpPr>
            <a:spLocks noChangeArrowheads="1"/>
          </p:cNvSpPr>
          <p:nvPr/>
        </p:nvSpPr>
        <p:spPr bwMode="auto">
          <a:xfrm>
            <a:off x="35496" y="5589240"/>
            <a:ext cx="907300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기후정상회의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조 바이든 미국 대통령 주최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문재인 대통령 등 세계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40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개국 정상들 참여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미국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년간 온실가스 배출</a:t>
            </a:r>
            <a:r>
              <a:rPr lang="ko-KR" altLang="en-US" sz="1300" b="1" dirty="0">
                <a:latin typeface="맑은 고딕" pitchFamily="50" charset="-127"/>
                <a:ea typeface="맑은 고딕" pitchFamily="50" charset="-127"/>
              </a:rPr>
              <a:t>량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50%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감축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2515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조 에너지와 교통 일자리 투입</a:t>
            </a:r>
            <a:endParaRPr lang="en-US" altLang="ko-KR" sz="13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300" b="1" dirty="0" smtClean="0">
                <a:latin typeface="맑은 고딕" pitchFamily="50" charset="-127"/>
                <a:ea typeface="맑은 고딕" pitchFamily="50" charset="-127"/>
              </a:rPr>
              <a:t>5</a:t>
            </a:r>
            <a:r>
              <a:rPr kumimoji="0" lang="ko-KR" altLang="en-US" sz="1300" b="1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kumimoji="0" lang="en-US" altLang="ko-KR" sz="1300" b="1" dirty="0" smtClean="0">
                <a:latin typeface="맑은 고딕" pitchFamily="50" charset="-127"/>
                <a:ea typeface="맑은 고딕" pitchFamily="50" charset="-127"/>
              </a:rPr>
              <a:t>50</a:t>
            </a:r>
            <a:r>
              <a:rPr kumimoji="0" lang="ko-KR" altLang="en-US" sz="1300" b="1" dirty="0" smtClean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kumimoji="0" lang="en-US" altLang="ko-KR" sz="1300" b="1" dirty="0" smtClean="0">
                <a:latin typeface="맑은 고딕" pitchFamily="50" charset="-127"/>
                <a:ea typeface="맑은 고딕" pitchFamily="50" charset="-127"/>
              </a:rPr>
              <a:t>~31</a:t>
            </a:r>
            <a:r>
              <a:rPr kumimoji="0" lang="ko-KR" altLang="en-US" sz="1300" b="1" dirty="0" smtClean="0">
                <a:latin typeface="맑은 고딕" pitchFamily="50" charset="-127"/>
                <a:ea typeface="맑은 고딕" pitchFamily="50" charset="-127"/>
              </a:rPr>
              <a:t>일 한국 주관 </a:t>
            </a:r>
            <a:r>
              <a:rPr kumimoji="0" lang="en-US" altLang="ko-KR" sz="1300" b="1" dirty="0" smtClean="0">
                <a:latin typeface="맑은 고딕" pitchFamily="50" charset="-127"/>
                <a:ea typeface="맑은 고딕" pitchFamily="50" charset="-127"/>
              </a:rPr>
              <a:t>&lt;‘</a:t>
            </a:r>
            <a:r>
              <a:rPr kumimoji="0" lang="ko-KR" altLang="en-US" sz="1300" b="1" dirty="0" smtClean="0">
                <a:latin typeface="맑은 고딕" pitchFamily="50" charset="-127"/>
                <a:ea typeface="맑은 고딕" pitchFamily="50" charset="-127"/>
              </a:rPr>
              <a:t>녹색성장 및 </a:t>
            </a:r>
            <a:r>
              <a:rPr kumimoji="0" lang="en-US" altLang="ko-KR" sz="1300" b="1" dirty="0" smtClean="0">
                <a:latin typeface="맑은 고딕" pitchFamily="50" charset="-127"/>
                <a:ea typeface="맑은 고딕" pitchFamily="50" charset="-127"/>
              </a:rPr>
              <a:t>2030 </a:t>
            </a:r>
            <a:r>
              <a:rPr kumimoji="0" lang="ko-KR" altLang="en-US" sz="1300" b="1" dirty="0" smtClean="0">
                <a:latin typeface="맑은 고딕" pitchFamily="50" charset="-127"/>
                <a:ea typeface="맑은 고딕" pitchFamily="50" charset="-127"/>
              </a:rPr>
              <a:t>글로 목표를 위한 연대</a:t>
            </a:r>
            <a:r>
              <a:rPr kumimoji="0" lang="en-US" altLang="ko-KR" sz="1300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0"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300" b="1" dirty="0" smtClean="0">
                <a:latin typeface="맑은 고딕" pitchFamily="50" charset="-127"/>
                <a:ea typeface="맑은 고딕" pitchFamily="50" charset="-127"/>
              </a:rPr>
              <a:t>P4G </a:t>
            </a:r>
            <a:r>
              <a:rPr kumimoji="0" lang="ko-KR" altLang="en-US" sz="1300" b="1" dirty="0" smtClean="0">
                <a:latin typeface="맑은 고딕" pitchFamily="50" charset="-127"/>
                <a:ea typeface="맑은 고딕" pitchFamily="50" charset="-127"/>
              </a:rPr>
              <a:t>정상회의</a:t>
            </a:r>
            <a:r>
              <a:rPr kumimoji="0" lang="en-US" altLang="ko-KR" sz="13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월 유엔기후변화 당사국총회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(COP26)</a:t>
            </a:r>
            <a:r>
              <a:rPr kumimoji="0"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130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6186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357290" y="571480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solidFill>
                  <a:schemeClr val="accent1"/>
                </a:solidFill>
              </a:rPr>
              <a:t>전기 버튼 뒤의 불편한 진실</a:t>
            </a:r>
            <a:endParaRPr lang="ko-KR" altLang="en-US" sz="3600" dirty="0">
              <a:solidFill>
                <a:schemeClr val="accent1"/>
              </a:solidFill>
            </a:endParaRPr>
          </a:p>
        </p:txBody>
      </p:sp>
      <p:pic>
        <p:nvPicPr>
          <p:cNvPr id="56322" name="Picture 2" descr="http://postfiles15.naver.net/20130120_94/xtrotsky_1358685736206vXIs8_JPEG/Cap_2013-01-20_21-33-37-153.jpg?type=w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643050"/>
            <a:ext cx="3357586" cy="4468222"/>
          </a:xfrm>
          <a:prstGeom prst="rect">
            <a:avLst/>
          </a:prstGeom>
          <a:noFill/>
        </p:spPr>
      </p:pic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265863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446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5"/>
          <p:cNvSpPr txBox="1">
            <a:spLocks noChangeArrowheads="1"/>
          </p:cNvSpPr>
          <p:nvPr/>
        </p:nvSpPr>
        <p:spPr bwMode="auto">
          <a:xfrm>
            <a:off x="179388" y="115888"/>
            <a:ext cx="5400675" cy="40005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ko-KR" altLang="en-US" sz="20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지구 </a:t>
            </a:r>
            <a:r>
              <a:rPr lang="ko-KR" altLang="en-US" sz="20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기후 파괴</a:t>
            </a:r>
            <a:r>
              <a:rPr lang="en-US" altLang="ko-KR" sz="20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비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상사태</a:t>
            </a:r>
            <a:endParaRPr lang="ko-KR" altLang="en-US" sz="20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395288" y="5732463"/>
          <a:ext cx="8497887" cy="1041400"/>
        </p:xfrm>
        <a:graphic>
          <a:graphicData uri="http://schemas.openxmlformats.org/drawingml/2006/table">
            <a:tbl>
              <a:tblPr/>
              <a:tblGrid>
                <a:gridCol w="8497887"/>
              </a:tblGrid>
              <a:tr h="10414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2019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 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월이 가장 뜨거웠던  지구의 달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14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미국해양대기청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(NOAA) 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국제환경정보센터 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 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 발표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올해 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 전세계  평균기온 이 섭씨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16.73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를 기록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인류 근대  관측 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140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 동안 가장 뜨거운 달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가장 뜨거운  상위 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 해는  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2015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년부터  올해  사이  집중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</a:p>
                  </a:txBody>
                  <a:tcPr marL="30720" marR="30720" marT="8491" marB="849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081" name="Picture 2" descr="지난 7월이 140년 사이에 지구가 가장 더웠던 달로 기록됐다. 미국해양대기청(NOAA)의 자료에서 붉은색이 짙을수록 평년보다 더웠던 지역이다. 대부분의 지역이 무더웠음을 알 수 있다. NOAA 제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" y="620713"/>
            <a:ext cx="7183438" cy="508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1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485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179512" y="0"/>
            <a:ext cx="2015455" cy="1000108"/>
          </a:xfrm>
        </p:spPr>
        <p:txBody>
          <a:bodyPr/>
          <a:lstStyle/>
          <a:p>
            <a:pPr algn="l"/>
            <a:r>
              <a:rPr lang="ko-KR" altLang="en-US" sz="3200" b="1" dirty="0" smtClean="0">
                <a:solidFill>
                  <a:srgbClr val="FF0000"/>
                </a:solidFill>
              </a:rPr>
              <a:t>기후위</a:t>
            </a:r>
            <a:r>
              <a:rPr lang="ko-KR" altLang="en-US" sz="3200" b="1" dirty="0">
                <a:solidFill>
                  <a:srgbClr val="FF0000"/>
                </a:solidFill>
              </a:rPr>
              <a:t>기</a:t>
            </a:r>
            <a:endParaRPr lang="ko-KR" altLang="en-US" sz="3200" dirty="0" smtClean="0">
              <a:solidFill>
                <a:srgbClr val="FF0000"/>
              </a:solidFill>
            </a:endParaRPr>
          </a:p>
        </p:txBody>
      </p:sp>
      <p:sp>
        <p:nvSpPr>
          <p:cNvPr id="3077" name="직사각형 6"/>
          <p:cNvSpPr>
            <a:spLocks noChangeArrowheads="1"/>
          </p:cNvSpPr>
          <p:nvPr/>
        </p:nvSpPr>
        <p:spPr bwMode="auto">
          <a:xfrm>
            <a:off x="179512" y="980728"/>
            <a:ext cx="5920781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국제사회에서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기후변화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대신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기후 위기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라는 용어를 사용해야 한다는 목소리가 커지고 있다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영국 일간지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&lt;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가</a:t>
            </a:r>
            <a:r>
              <a:rPr lang="ko-KR" altLang="en-US" sz="1400" b="1" dirty="0" err="1">
                <a:latin typeface="맑은 고딕" pitchFamily="50" charset="-127"/>
                <a:ea typeface="맑은 고딕" pitchFamily="50" charset="-127"/>
              </a:rPr>
              <a:t>디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언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은 앞으로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기후변화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라는 표현 대신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기후 비상사태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’ ‘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기후위기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’ ‘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기후실패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’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등을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사용하겠다고 발표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전세계 매우 심각한 기후위기로 인식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6" name="Picture 2" descr="https://img.seoul.co.kr/img/upload/2019/06/19/SSI_20190619091918_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34069"/>
            <a:ext cx="6172301" cy="347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4"/>
          <p:cNvSpPr>
            <a:spLocks noChangeArrowheads="1"/>
          </p:cNvSpPr>
          <p:nvPr/>
        </p:nvSpPr>
        <p:spPr bwMode="auto">
          <a:xfrm>
            <a:off x="35496" y="6327345"/>
            <a:ext cx="9073008" cy="353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급격하게 녹고 있는 그린란드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해수면 상승하는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투발루공화국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멸종한 코스타리카 황금두꺼비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브라질 일부다처 개구리</a:t>
            </a:r>
            <a:endParaRPr kumimoji="0" lang="ko-KR" altLang="en-US" sz="13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" name="Picture 3" descr="F:\황금두꺼비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73857" y="1196752"/>
            <a:ext cx="2870143" cy="1822876"/>
          </a:xfrm>
          <a:prstGeom prst="rect">
            <a:avLst/>
          </a:prstGeom>
          <a:noFill/>
        </p:spPr>
      </p:pic>
      <p:pic>
        <p:nvPicPr>
          <p:cNvPr id="10" name="Picture 4" descr="F:\기후변화로 가라앉는 투발루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10369" y="4701954"/>
            <a:ext cx="2845100" cy="1607365"/>
          </a:xfrm>
          <a:prstGeom prst="rect">
            <a:avLst/>
          </a:prstGeom>
          <a:noFill/>
        </p:spPr>
      </p:pic>
      <p:pic>
        <p:nvPicPr>
          <p:cNvPr id="11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016" y="70056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http://www.thescienceplus.com/news/data/20200813/p1065609976094035_203_thum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66713"/>
            <a:ext cx="2854888" cy="1404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461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179512" y="0"/>
            <a:ext cx="3816424" cy="980728"/>
          </a:xfrm>
        </p:spPr>
        <p:txBody>
          <a:bodyPr>
            <a:normAutofit/>
          </a:bodyPr>
          <a:lstStyle/>
          <a:p>
            <a:pPr algn="l"/>
            <a:r>
              <a:rPr lang="ko-KR" altLang="en-US" sz="3200" b="1" smtClean="0">
                <a:solidFill>
                  <a:srgbClr val="FF0000"/>
                </a:solidFill>
              </a:rPr>
              <a:t>한국 기후위기</a:t>
            </a:r>
            <a:endParaRPr lang="ko-KR" altLang="en-US" sz="32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016" y="70056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323528" y="908720"/>
            <a:ext cx="8568952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rgbClr val="C00000"/>
                </a:solidFill>
              </a:rPr>
              <a:t>현재 연간 </a:t>
            </a:r>
            <a:r>
              <a:rPr lang="en-US" altLang="ko-KR" b="1" dirty="0">
                <a:solidFill>
                  <a:srgbClr val="C00000"/>
                </a:solidFill>
              </a:rPr>
              <a:t>10.1</a:t>
            </a:r>
            <a:r>
              <a:rPr lang="ko-KR" altLang="en-US" b="1" dirty="0">
                <a:solidFill>
                  <a:srgbClr val="C00000"/>
                </a:solidFill>
              </a:rPr>
              <a:t>일인 폭염일수가 </a:t>
            </a:r>
            <a:r>
              <a:rPr lang="en-US" altLang="ko-KR" b="1" dirty="0">
                <a:solidFill>
                  <a:srgbClr val="C00000"/>
                </a:solidFill>
              </a:rPr>
              <a:t>35.5</a:t>
            </a:r>
            <a:r>
              <a:rPr lang="ko-KR" altLang="en-US" b="1" dirty="0">
                <a:solidFill>
                  <a:srgbClr val="C00000"/>
                </a:solidFill>
              </a:rPr>
              <a:t>일로 </a:t>
            </a:r>
            <a:r>
              <a:rPr lang="en-US" altLang="ko-KR" b="1" dirty="0">
                <a:solidFill>
                  <a:srgbClr val="C00000"/>
                </a:solidFill>
              </a:rPr>
              <a:t>3</a:t>
            </a:r>
            <a:r>
              <a:rPr lang="ko-KR" altLang="en-US" b="1" dirty="0">
                <a:solidFill>
                  <a:srgbClr val="C00000"/>
                </a:solidFill>
              </a:rPr>
              <a:t>배 이상 늘어난다</a:t>
            </a:r>
            <a:r>
              <a:rPr lang="en-US" altLang="ko-KR" b="1" dirty="0">
                <a:solidFill>
                  <a:srgbClr val="C00000"/>
                </a:solidFill>
              </a:rPr>
              <a:t>. </a:t>
            </a:r>
            <a:endParaRPr lang="ko-KR" altLang="en-US" dirty="0">
              <a:solidFill>
                <a:srgbClr val="C0000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ko-KR" altLang="en-US" b="1" dirty="0" err="1">
                <a:solidFill>
                  <a:srgbClr val="C00000"/>
                </a:solidFill>
              </a:rPr>
              <a:t>온열질환으로</a:t>
            </a:r>
            <a:r>
              <a:rPr lang="ko-KR" altLang="en-US" b="1" dirty="0">
                <a:solidFill>
                  <a:srgbClr val="C00000"/>
                </a:solidFill>
              </a:rPr>
              <a:t> 인한 노인과 사회경제적 취약계층의 사망이 증가한다</a:t>
            </a:r>
            <a:r>
              <a:rPr lang="en-US" altLang="ko-KR" b="1" dirty="0">
                <a:solidFill>
                  <a:srgbClr val="C00000"/>
                </a:solidFill>
              </a:rPr>
              <a:t>. </a:t>
            </a:r>
            <a:endParaRPr lang="ko-KR" altLang="en-US" dirty="0">
              <a:solidFill>
                <a:srgbClr val="C0000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rgbClr val="C00000"/>
                </a:solidFill>
              </a:rPr>
              <a:t>기온 상승으로 인한 동물 매개 </a:t>
            </a:r>
            <a:r>
              <a:rPr lang="ko-KR" altLang="en-US" b="1" dirty="0" err="1">
                <a:solidFill>
                  <a:srgbClr val="C00000"/>
                </a:solidFill>
              </a:rPr>
              <a:t>감염병이</a:t>
            </a:r>
            <a:r>
              <a:rPr lang="ko-KR" altLang="en-US" b="1" dirty="0">
                <a:solidFill>
                  <a:srgbClr val="C00000"/>
                </a:solidFill>
              </a:rPr>
              <a:t> 더 자주 발생한다</a:t>
            </a:r>
            <a:r>
              <a:rPr lang="en-US" altLang="ko-KR" b="1" dirty="0">
                <a:solidFill>
                  <a:srgbClr val="C00000"/>
                </a:solidFill>
              </a:rPr>
              <a:t>. </a:t>
            </a:r>
            <a:endParaRPr lang="ko-KR" altLang="en-US" dirty="0">
              <a:solidFill>
                <a:srgbClr val="C0000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rgbClr val="C00000"/>
                </a:solidFill>
              </a:rPr>
              <a:t>해수온도와 해수면은 지속적으로 높아진다</a:t>
            </a:r>
            <a:r>
              <a:rPr lang="en-US" altLang="ko-KR" b="1" dirty="0">
                <a:solidFill>
                  <a:srgbClr val="C00000"/>
                </a:solidFill>
              </a:rPr>
              <a:t>. </a:t>
            </a:r>
            <a:endParaRPr lang="ko-KR" altLang="en-US" dirty="0">
              <a:solidFill>
                <a:srgbClr val="C0000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rgbClr val="C00000"/>
                </a:solidFill>
              </a:rPr>
              <a:t>집중 호우로 인한 홍수 위험이 늘어나지만</a:t>
            </a:r>
            <a:r>
              <a:rPr lang="en-US" altLang="ko-KR" b="1" dirty="0">
                <a:solidFill>
                  <a:srgbClr val="C00000"/>
                </a:solidFill>
              </a:rPr>
              <a:t>, </a:t>
            </a:r>
            <a:endParaRPr lang="ko-KR" altLang="en-US" dirty="0">
              <a:solidFill>
                <a:srgbClr val="C0000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rgbClr val="C00000"/>
                </a:solidFill>
              </a:rPr>
              <a:t>동시에 가뭄 피해도 심화된다</a:t>
            </a:r>
            <a:r>
              <a:rPr lang="en-US" altLang="ko-KR" b="1" dirty="0">
                <a:solidFill>
                  <a:srgbClr val="C00000"/>
                </a:solidFill>
              </a:rPr>
              <a:t>. </a:t>
            </a:r>
            <a:r>
              <a:rPr lang="ko-KR" altLang="en-US" b="1" dirty="0">
                <a:solidFill>
                  <a:srgbClr val="C00000"/>
                </a:solidFill>
              </a:rPr>
              <a:t>벼의 생산성이 </a:t>
            </a:r>
            <a:r>
              <a:rPr lang="en-US" altLang="ko-KR" b="1" dirty="0">
                <a:solidFill>
                  <a:srgbClr val="C00000"/>
                </a:solidFill>
              </a:rPr>
              <a:t>25% </a:t>
            </a:r>
            <a:r>
              <a:rPr lang="ko-KR" altLang="en-US" b="1" dirty="0">
                <a:solidFill>
                  <a:srgbClr val="C00000"/>
                </a:solidFill>
              </a:rPr>
              <a:t>줄어든다</a:t>
            </a:r>
            <a:r>
              <a:rPr lang="en-US" altLang="ko-KR" b="1" dirty="0">
                <a:solidFill>
                  <a:srgbClr val="C00000"/>
                </a:solidFill>
              </a:rPr>
              <a:t>. </a:t>
            </a:r>
            <a:endParaRPr lang="ko-KR" altLang="en-US" dirty="0">
              <a:solidFill>
                <a:srgbClr val="C00000"/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ko-KR" altLang="en-US" b="1" dirty="0">
                <a:solidFill>
                  <a:srgbClr val="C00000"/>
                </a:solidFill>
              </a:rPr>
              <a:t>사과를 재배하기 적합한 조건의 땅은 거의 사라진다</a:t>
            </a:r>
            <a:r>
              <a:rPr lang="en-US" altLang="ko-KR" b="1" dirty="0">
                <a:solidFill>
                  <a:srgbClr val="C00000"/>
                </a:solidFill>
              </a:rPr>
              <a:t>.</a:t>
            </a:r>
            <a:endParaRPr lang="ko-KR" altLang="en-US" dirty="0">
              <a:solidFill>
                <a:srgbClr val="C00000"/>
              </a:solidFill>
            </a:endParaRPr>
          </a:p>
          <a:p>
            <a:pPr fontAlgn="base">
              <a:lnSpc>
                <a:spcPct val="150000"/>
              </a:lnSpc>
            </a:pPr>
            <a:endParaRPr lang="en-US" altLang="ko-KR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b="1" dirty="0" smtClean="0"/>
              <a:t>환경부와 기상청 </a:t>
            </a:r>
            <a:r>
              <a:rPr lang="en-US" altLang="ko-KR" b="1" dirty="0" smtClean="0"/>
              <a:t>7</a:t>
            </a:r>
            <a:r>
              <a:rPr lang="ko-KR" altLang="en-US" b="1" dirty="0" smtClean="0"/>
              <a:t>월 </a:t>
            </a:r>
            <a:r>
              <a:rPr lang="en-US" altLang="ko-KR" b="1" dirty="0"/>
              <a:t>28</a:t>
            </a:r>
            <a:r>
              <a:rPr lang="ko-KR" altLang="en-US" b="1" dirty="0"/>
              <a:t>일 </a:t>
            </a:r>
            <a:r>
              <a:rPr lang="ko-KR" altLang="en-US" b="1" dirty="0" smtClean="0"/>
              <a:t>발간</a:t>
            </a:r>
            <a:endParaRPr lang="en-US" altLang="ko-KR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b="1" dirty="0" smtClean="0"/>
              <a:t>‘</a:t>
            </a:r>
            <a:r>
              <a:rPr lang="ko-KR" altLang="en-US" b="1" dirty="0"/>
              <a:t>한국 기후변화 평가보고서 </a:t>
            </a:r>
            <a:r>
              <a:rPr lang="en-US" altLang="ko-KR" b="1" dirty="0"/>
              <a:t>2020</a:t>
            </a:r>
            <a:r>
              <a:rPr lang="en-US" altLang="ko-KR" b="1" dirty="0" smtClean="0"/>
              <a:t>’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b="1" dirty="0"/>
              <a:t>30~40</a:t>
            </a:r>
            <a:r>
              <a:rPr lang="ko-KR" altLang="en-US" b="1" dirty="0"/>
              <a:t>년 후 </a:t>
            </a:r>
            <a:r>
              <a:rPr lang="ko-KR" altLang="en-US" b="1" dirty="0" smtClean="0"/>
              <a:t>우리사회 예측</a:t>
            </a:r>
            <a:r>
              <a:rPr lang="en-US" altLang="ko-KR" b="1" dirty="0" smtClean="0"/>
              <a:t>. </a:t>
            </a:r>
            <a:endParaRPr lang="ko-KR" altLang="en-US" dirty="0"/>
          </a:p>
        </p:txBody>
      </p:sp>
      <p:pic>
        <p:nvPicPr>
          <p:cNvPr id="6146" name="Picture 2" descr="한라산 동부 사면의 구상나무들이 말라 죽은 모습. 남한의 아고산대 침엽수림 중 구상나무 서식 밀도가 가장 높은 곳이었지만 기후변화로 구상나무가 전부 죽어가고 있다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308" y="3982933"/>
            <a:ext cx="4324196" cy="289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06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179512" y="0"/>
            <a:ext cx="8032777" cy="1142984"/>
          </a:xfrm>
        </p:spPr>
        <p:txBody>
          <a:bodyPr/>
          <a:lstStyle/>
          <a:p>
            <a:pPr algn="l"/>
            <a:r>
              <a:rPr lang="ko-KR" altLang="en-US" sz="3200" b="1" dirty="0" err="1" smtClean="0">
                <a:solidFill>
                  <a:srgbClr val="00B050"/>
                </a:solidFill>
              </a:rPr>
              <a:t>그레타</a:t>
            </a:r>
            <a:r>
              <a:rPr lang="ko-KR" altLang="en-US" sz="3200" b="1" dirty="0" smtClean="0">
                <a:solidFill>
                  <a:srgbClr val="00B050"/>
                </a:solidFill>
              </a:rPr>
              <a:t> </a:t>
            </a:r>
            <a:r>
              <a:rPr lang="ko-KR" altLang="en-US" sz="3200" b="1" dirty="0" err="1" smtClean="0">
                <a:solidFill>
                  <a:srgbClr val="00B050"/>
                </a:solidFill>
              </a:rPr>
              <a:t>툰베리</a:t>
            </a:r>
            <a:endParaRPr lang="ko-KR" altLang="en-US" sz="3200" dirty="0" smtClean="0">
              <a:solidFill>
                <a:srgbClr val="00B050"/>
              </a:solidFill>
            </a:endParaRPr>
          </a:p>
        </p:txBody>
      </p:sp>
      <p:sp>
        <p:nvSpPr>
          <p:cNvPr id="3077" name="직사각형 6"/>
          <p:cNvSpPr>
            <a:spLocks noChangeArrowheads="1"/>
          </p:cNvSpPr>
          <p:nvPr/>
        </p:nvSpPr>
        <p:spPr bwMode="auto">
          <a:xfrm>
            <a:off x="107504" y="1000108"/>
            <a:ext cx="89082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청소년 기후행동을 하고 있는 스웨덴의 청소년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그레타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툰베리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(Greta Thunberg)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국제사회에 적극적인 기후변화 대응을 촉구하며 등교 거부를 시작한 청소년 환경운동가로 노벨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평화상 후보 추천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.  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우리는 </a:t>
            </a:r>
            <a:r>
              <a:rPr lang="ko-KR" altLang="en-US" sz="16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그레타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툰베리와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응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답해야 한다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pic>
        <p:nvPicPr>
          <p:cNvPr id="1028" name="Picture 4" descr="http://postfiles9.naver.net/MjAxOTA1MTlfMjkx/MDAxNTU4MjcyMjI5MzIx.0LJoNWKTtDHjBtyeJeDiarLvWzziZ3cik36m4l4y7_8g.TLbeavq3EpBt23uskaTex2XLpWvgnvGwbXUm3WzmQAcg.JPEG.kimjkkkk/교황.JPG?type=w7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65" y="2257111"/>
            <a:ext cx="6055495" cy="4561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6131133" y="2348879"/>
            <a:ext cx="30128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/>
              <a:t>“</a:t>
            </a:r>
            <a:r>
              <a:rPr lang="ko-KR" altLang="en-US" sz="1600" dirty="0" smtClean="0"/>
              <a:t>몇몇은 </a:t>
            </a:r>
            <a:r>
              <a:rPr lang="ko-KR" altLang="en-US" sz="1600" dirty="0"/>
              <a:t>저더러 기후 위기를 </a:t>
            </a:r>
            <a:endParaRPr lang="en-US" altLang="ko-KR" sz="1600" dirty="0" smtClean="0"/>
          </a:p>
          <a:p>
            <a:r>
              <a:rPr lang="ko-KR" altLang="en-US" sz="1600" dirty="0" smtClean="0"/>
              <a:t>해결 </a:t>
            </a:r>
            <a:r>
              <a:rPr lang="ko-KR" altLang="en-US" sz="1600" dirty="0"/>
              <a:t>할 </a:t>
            </a:r>
            <a:r>
              <a:rPr lang="ko-KR" altLang="en-US" sz="1600" dirty="0" smtClean="0"/>
              <a:t>과학자가 되라 </a:t>
            </a:r>
            <a:r>
              <a:rPr lang="ko-KR" altLang="en-US" sz="1600" dirty="0"/>
              <a:t>합니다</a:t>
            </a:r>
            <a:r>
              <a:rPr lang="en-US" altLang="ko-KR" sz="1600" dirty="0"/>
              <a:t>. </a:t>
            </a:r>
            <a:endParaRPr lang="en-US" altLang="ko-KR" sz="1600" dirty="0" smtClean="0"/>
          </a:p>
          <a:p>
            <a:r>
              <a:rPr lang="ko-KR" altLang="en-US" sz="1600" dirty="0" smtClean="0"/>
              <a:t>하지만 </a:t>
            </a:r>
            <a:r>
              <a:rPr lang="ko-KR" altLang="en-US" sz="1600" dirty="0"/>
              <a:t>기후 위기 문제는 </a:t>
            </a:r>
            <a:endParaRPr lang="en-US" altLang="ko-KR" sz="1600" dirty="0" smtClean="0"/>
          </a:p>
          <a:p>
            <a:r>
              <a:rPr lang="ko-KR" altLang="en-US" sz="1600" dirty="0" smtClean="0"/>
              <a:t>이미 풀렸습니다</a:t>
            </a:r>
            <a:r>
              <a:rPr lang="en-US" altLang="ko-KR" sz="1600" dirty="0"/>
              <a:t>. </a:t>
            </a:r>
            <a:endParaRPr lang="en-US" altLang="ko-KR" sz="1600" dirty="0" smtClean="0"/>
          </a:p>
          <a:p>
            <a:r>
              <a:rPr lang="ko-KR" altLang="en-US" sz="1600" dirty="0" smtClean="0"/>
              <a:t> 우리는 </a:t>
            </a:r>
            <a:r>
              <a:rPr lang="ko-KR" altLang="en-US" sz="1600" dirty="0"/>
              <a:t>이미 </a:t>
            </a:r>
            <a:r>
              <a:rPr lang="ko-KR" altLang="en-US" sz="1600" dirty="0" smtClean="0"/>
              <a:t>관련된 </a:t>
            </a:r>
            <a:r>
              <a:rPr lang="ko-KR" altLang="en-US" sz="1600" dirty="0"/>
              <a:t>모든 사실과 해결책을 </a:t>
            </a:r>
            <a:r>
              <a:rPr lang="ko-KR" altLang="en-US" sz="1600" dirty="0" smtClean="0"/>
              <a:t>갖고 있어요</a:t>
            </a:r>
            <a:r>
              <a:rPr lang="en-US" altLang="ko-KR" sz="1600" dirty="0"/>
              <a:t>. </a:t>
            </a:r>
            <a:endParaRPr lang="en-US" altLang="ko-KR" sz="1600" dirty="0" smtClean="0"/>
          </a:p>
          <a:p>
            <a:r>
              <a:rPr lang="ko-KR" altLang="en-US" sz="1600" dirty="0" smtClean="0"/>
              <a:t>해야 할 </a:t>
            </a:r>
            <a:r>
              <a:rPr lang="ko-KR" altLang="en-US" sz="1600" dirty="0"/>
              <a:t>것은 </a:t>
            </a:r>
            <a:r>
              <a:rPr lang="ko-KR" altLang="en-US" sz="1600" dirty="0" smtClean="0"/>
              <a:t>정신차리고 </a:t>
            </a:r>
            <a:r>
              <a:rPr lang="ko-KR" altLang="en-US" sz="1600" dirty="0"/>
              <a:t>변화하는 것 뿐입니다</a:t>
            </a:r>
            <a:r>
              <a:rPr lang="en-US" altLang="ko-KR" sz="1600" dirty="0"/>
              <a:t>.</a:t>
            </a:r>
            <a:br>
              <a:rPr lang="en-US" altLang="ko-KR" sz="1600" dirty="0"/>
            </a:br>
            <a:r>
              <a:rPr lang="en-US" altLang="ko-KR" sz="1600" dirty="0" smtClean="0"/>
              <a:t> </a:t>
            </a:r>
            <a:r>
              <a:rPr lang="ko-KR" altLang="en-US" sz="1600" dirty="0" smtClean="0"/>
              <a:t>어째서 </a:t>
            </a:r>
            <a:r>
              <a:rPr lang="ko-KR" altLang="en-US" sz="1600" dirty="0"/>
              <a:t>제가 곧 있으면 사라질 </a:t>
            </a:r>
            <a:endParaRPr lang="en-US" altLang="ko-KR" sz="1600" dirty="0" smtClean="0"/>
          </a:p>
          <a:p>
            <a:r>
              <a:rPr lang="ko-KR" altLang="en-US" sz="1600" dirty="0" smtClean="0"/>
              <a:t>미래를 </a:t>
            </a:r>
            <a:r>
              <a:rPr lang="ko-KR" altLang="en-US" sz="1600" dirty="0"/>
              <a:t>위해 공부해야 하나요</a:t>
            </a:r>
            <a:r>
              <a:rPr lang="en-US" altLang="ko-KR" sz="1600" dirty="0"/>
              <a:t>? </a:t>
            </a:r>
            <a:endParaRPr lang="en-US" altLang="ko-KR" sz="1600" dirty="0" smtClean="0"/>
          </a:p>
          <a:p>
            <a:r>
              <a:rPr lang="ko-KR" altLang="en-US" sz="1600" dirty="0" smtClean="0"/>
              <a:t>아무도 </a:t>
            </a:r>
            <a:r>
              <a:rPr lang="ko-KR" altLang="en-US" sz="1600" dirty="0"/>
              <a:t>미래를 구하기 위해 </a:t>
            </a:r>
            <a:endParaRPr lang="en-US" altLang="ko-KR" sz="1600" dirty="0" smtClean="0"/>
          </a:p>
          <a:p>
            <a:r>
              <a:rPr lang="ko-KR" altLang="en-US" sz="1600" dirty="0" smtClean="0"/>
              <a:t>무엇 하나도 </a:t>
            </a:r>
            <a:r>
              <a:rPr lang="ko-KR" altLang="en-US" sz="1600" dirty="0"/>
              <a:t>하지 않는데</a:t>
            </a:r>
            <a:r>
              <a:rPr lang="en-US" altLang="ko-KR" sz="1600" dirty="0"/>
              <a:t>...”</a:t>
            </a:r>
            <a:endParaRPr lang="ko-KR" altLang="en-US" sz="1600" dirty="0"/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76994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773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D1F744-ABB7-4146-BB75-F61494047362}" type="slidenum">
              <a:rPr lang="en-US" altLang="ko-KR"/>
              <a:pPr>
                <a:defRPr/>
              </a:pPr>
              <a:t>9</a:t>
            </a:fld>
            <a:endParaRPr lang="en-US" altLang="ko-KR"/>
          </a:p>
        </p:txBody>
      </p:sp>
      <p:sp>
        <p:nvSpPr>
          <p:cNvPr id="29699" name="Rectangle 520"/>
          <p:cNvSpPr>
            <a:spLocks noGrp="1" noChangeArrowheads="1"/>
          </p:cNvSpPr>
          <p:nvPr>
            <p:ph type="title" idx="4294967295"/>
          </p:nvPr>
        </p:nvSpPr>
        <p:spPr bwMode="white">
          <a:xfrm>
            <a:off x="519113" y="125413"/>
            <a:ext cx="8229600" cy="936625"/>
          </a:xfrm>
        </p:spPr>
        <p:txBody>
          <a:bodyPr/>
          <a:lstStyle/>
          <a:p>
            <a:pPr eaLnBrk="1" hangingPunct="1"/>
            <a:r>
              <a:rPr lang="ko-KR" altLang="en-US" sz="2500" dirty="0" smtClean="0"/>
              <a:t>송전탑 건설로 인한 에너지효율감소와 갈등</a:t>
            </a:r>
          </a:p>
        </p:txBody>
      </p:sp>
      <p:pic>
        <p:nvPicPr>
          <p:cNvPr id="29700" name="그림 521" descr="10-3. 전력계통지도.PNG"/>
          <p:cNvPicPr>
            <a:picLocks noChangeAspect="1"/>
          </p:cNvPicPr>
          <p:nvPr/>
        </p:nvPicPr>
        <p:blipFill>
          <a:blip r:embed="rId2"/>
          <a:srcRect b="1117"/>
          <a:stretch>
            <a:fillRect/>
          </a:stretch>
        </p:blipFill>
        <p:spPr bwMode="auto">
          <a:xfrm>
            <a:off x="0" y="1268413"/>
            <a:ext cx="4725988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3" descr="pd_20090109103252_P1010126-1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268413"/>
            <a:ext cx="395922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5" descr="송전탑-의정부,090429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3644900"/>
            <a:ext cx="395922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265863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27358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076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341784" y="370384"/>
            <a:ext cx="8460432" cy="1114400"/>
          </a:xfrm>
        </p:spPr>
        <p:txBody>
          <a:bodyPr/>
          <a:lstStyle/>
          <a:p>
            <a:pPr algn="l"/>
            <a:r>
              <a:rPr lang="ko-KR" altLang="en-US" sz="4000" b="1" dirty="0" smtClean="0">
                <a:solidFill>
                  <a:srgbClr val="00B050"/>
                </a:solidFill>
              </a:rPr>
              <a:t>에너지전환 </a:t>
            </a:r>
            <a:endParaRPr lang="ko-KR" altLang="en-US" sz="2000" dirty="0" smtClean="0">
              <a:solidFill>
                <a:srgbClr val="00B050"/>
              </a:solidFill>
            </a:endParaRPr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265863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5" y="1916832"/>
            <a:ext cx="4561181" cy="4561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720" y="2492896"/>
            <a:ext cx="4504118" cy="3134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161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42"/>
          <p:cNvGrpSpPr>
            <a:grpSpLocks/>
          </p:cNvGrpSpPr>
          <p:nvPr/>
        </p:nvGrpSpPr>
        <p:grpSpPr bwMode="auto">
          <a:xfrm>
            <a:off x="1403351" y="2214554"/>
            <a:ext cx="6311922" cy="2357454"/>
            <a:chOff x="1008" y="1536"/>
            <a:chExt cx="4544" cy="1872"/>
          </a:xfrm>
        </p:grpSpPr>
        <p:sp>
          <p:nvSpPr>
            <p:cNvPr id="10" name="AutoShape 43"/>
            <p:cNvSpPr>
              <a:spLocks noChangeArrowheads="1"/>
            </p:cNvSpPr>
            <p:nvPr/>
          </p:nvSpPr>
          <p:spPr bwMode="gray">
            <a:xfrm>
              <a:off x="2259" y="2000"/>
              <a:ext cx="293" cy="335"/>
            </a:xfrm>
            <a:prstGeom prst="chevron">
              <a:avLst>
                <a:gd name="adj" fmla="val 52514"/>
              </a:avLst>
            </a:prstGeom>
            <a:solidFill>
              <a:schemeClr val="accent1"/>
            </a:solidFill>
            <a:ln w="0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1" name="AutoShape 44"/>
            <p:cNvSpPr>
              <a:spLocks noChangeArrowheads="1"/>
            </p:cNvSpPr>
            <p:nvPr/>
          </p:nvSpPr>
          <p:spPr bwMode="gray">
            <a:xfrm>
              <a:off x="3843" y="2000"/>
              <a:ext cx="292" cy="335"/>
            </a:xfrm>
            <a:prstGeom prst="chevron">
              <a:avLst>
                <a:gd name="adj" fmla="val 52514"/>
              </a:avLst>
            </a:prstGeom>
            <a:solidFill>
              <a:schemeClr val="hlink"/>
            </a:solidFill>
            <a:ln w="0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" name="Oval 45"/>
            <p:cNvSpPr>
              <a:spLocks noChangeArrowheads="1"/>
            </p:cNvSpPr>
            <p:nvPr/>
          </p:nvSpPr>
          <p:spPr bwMode="gray">
            <a:xfrm>
              <a:off x="4177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ko-KR" altLang="en-US">
                <a:ea typeface="굴림" charset="-127"/>
              </a:endParaRPr>
            </a:p>
          </p:txBody>
        </p:sp>
        <p:sp>
          <p:nvSpPr>
            <p:cNvPr id="13" name="Oval 46"/>
            <p:cNvSpPr>
              <a:spLocks noChangeArrowheads="1"/>
            </p:cNvSpPr>
            <p:nvPr/>
          </p:nvSpPr>
          <p:spPr bwMode="gray">
            <a:xfrm>
              <a:off x="4177" y="1540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alpha val="32001"/>
                  </a:schemeClr>
                </a:gs>
                <a:gs pos="100000">
                  <a:schemeClr val="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ko-KR" altLang="en-US">
                <a:ea typeface="굴림" charset="-127"/>
              </a:endParaRPr>
            </a:p>
          </p:txBody>
        </p:sp>
        <p:sp>
          <p:nvSpPr>
            <p:cNvPr id="14" name="Oval 47"/>
            <p:cNvSpPr>
              <a:spLocks noChangeArrowheads="1"/>
            </p:cNvSpPr>
            <p:nvPr/>
          </p:nvSpPr>
          <p:spPr bwMode="gray">
            <a:xfrm>
              <a:off x="4259" y="1622"/>
              <a:ext cx="1093" cy="109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>
                <a:ea typeface="굴림" charset="-127"/>
              </a:endParaRPr>
            </a:p>
          </p:txBody>
        </p:sp>
        <p:sp>
          <p:nvSpPr>
            <p:cNvPr id="15" name="Oval 48"/>
            <p:cNvSpPr>
              <a:spLocks noChangeArrowheads="1"/>
            </p:cNvSpPr>
            <p:nvPr/>
          </p:nvSpPr>
          <p:spPr bwMode="gray">
            <a:xfrm>
              <a:off x="4277" y="1628"/>
              <a:ext cx="1088" cy="109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63529"/>
                    <a:invGamma/>
                  </a:schemeClr>
                </a:gs>
                <a:gs pos="100000">
                  <a:schemeClr val="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>
                <a:ea typeface="굴림" charset="-127"/>
              </a:endParaRPr>
            </a:p>
          </p:txBody>
        </p:sp>
        <p:sp>
          <p:nvSpPr>
            <p:cNvPr id="16" name="Oval 49"/>
            <p:cNvSpPr>
              <a:spLocks noChangeArrowheads="1"/>
            </p:cNvSpPr>
            <p:nvPr/>
          </p:nvSpPr>
          <p:spPr bwMode="gray">
            <a:xfrm>
              <a:off x="4317" y="1676"/>
              <a:ext cx="980" cy="983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7" name="Oval 50"/>
            <p:cNvSpPr>
              <a:spLocks noChangeArrowheads="1"/>
            </p:cNvSpPr>
            <p:nvPr/>
          </p:nvSpPr>
          <p:spPr bwMode="gray">
            <a:xfrm>
              <a:off x="1008" y="1536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ko-KR" altLang="en-US">
                <a:ea typeface="굴림" charset="-127"/>
              </a:endParaRPr>
            </a:p>
          </p:txBody>
        </p:sp>
        <p:sp>
          <p:nvSpPr>
            <p:cNvPr id="18" name="Oval 51"/>
            <p:cNvSpPr>
              <a:spLocks noChangeArrowheads="1"/>
            </p:cNvSpPr>
            <p:nvPr/>
          </p:nvSpPr>
          <p:spPr bwMode="gray">
            <a:xfrm>
              <a:off x="1008" y="1536"/>
              <a:ext cx="1251" cy="1256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ko-KR" altLang="en-US">
                <a:ea typeface="굴림" charset="-127"/>
              </a:endParaRPr>
            </a:p>
          </p:txBody>
        </p:sp>
        <p:sp>
          <p:nvSpPr>
            <p:cNvPr id="19" name="Oval 52"/>
            <p:cNvSpPr>
              <a:spLocks noChangeArrowheads="1"/>
            </p:cNvSpPr>
            <p:nvPr/>
          </p:nvSpPr>
          <p:spPr bwMode="gray">
            <a:xfrm>
              <a:off x="1090" y="1618"/>
              <a:ext cx="1089" cy="109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>
                <a:ea typeface="굴림" charset="-127"/>
              </a:endParaRPr>
            </a:p>
          </p:txBody>
        </p:sp>
        <p:sp>
          <p:nvSpPr>
            <p:cNvPr id="20" name="Oval 53"/>
            <p:cNvSpPr>
              <a:spLocks noChangeArrowheads="1"/>
            </p:cNvSpPr>
            <p:nvPr/>
          </p:nvSpPr>
          <p:spPr bwMode="gray">
            <a:xfrm>
              <a:off x="1091" y="1620"/>
              <a:ext cx="1088" cy="109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>
                <a:ea typeface="굴림" charset="-127"/>
              </a:endParaRPr>
            </a:p>
          </p:txBody>
        </p:sp>
        <p:sp>
          <p:nvSpPr>
            <p:cNvPr id="21" name="Oval 54"/>
            <p:cNvSpPr>
              <a:spLocks noChangeArrowheads="1"/>
            </p:cNvSpPr>
            <p:nvPr/>
          </p:nvSpPr>
          <p:spPr bwMode="gray">
            <a:xfrm>
              <a:off x="1144" y="1673"/>
              <a:ext cx="979" cy="983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22" name="Group 55"/>
            <p:cNvGrpSpPr>
              <a:grpSpLocks/>
            </p:cNvGrpSpPr>
            <p:nvPr/>
          </p:nvGrpSpPr>
          <p:grpSpPr bwMode="auto">
            <a:xfrm>
              <a:off x="1160" y="1687"/>
              <a:ext cx="947" cy="952"/>
              <a:chOff x="4166" y="1706"/>
              <a:chExt cx="1252" cy="1252"/>
            </a:xfrm>
          </p:grpSpPr>
          <p:sp>
            <p:nvSpPr>
              <p:cNvPr id="44" name="Oval 56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45" name="Oval 57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46" name="Oval 58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47" name="Oval 59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  <p:sp>
          <p:nvSpPr>
            <p:cNvPr id="23" name="Oval 60"/>
            <p:cNvSpPr>
              <a:spLocks noChangeArrowheads="1"/>
            </p:cNvSpPr>
            <p:nvPr/>
          </p:nvSpPr>
          <p:spPr bwMode="gray">
            <a:xfrm>
              <a:off x="2593" y="1540"/>
              <a:ext cx="1248" cy="1256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ko-KR" altLang="en-US">
                <a:ea typeface="굴림" charset="-127"/>
              </a:endParaRPr>
            </a:p>
          </p:txBody>
        </p:sp>
        <p:sp>
          <p:nvSpPr>
            <p:cNvPr id="24" name="Oval 61"/>
            <p:cNvSpPr>
              <a:spLocks noChangeArrowheads="1"/>
            </p:cNvSpPr>
            <p:nvPr/>
          </p:nvSpPr>
          <p:spPr bwMode="gray">
            <a:xfrm>
              <a:off x="2593" y="1540"/>
              <a:ext cx="1248" cy="1256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32001"/>
                  </a:schemeClr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ko-KR" altLang="en-US">
                <a:ea typeface="굴림" charset="-127"/>
              </a:endParaRPr>
            </a:p>
          </p:txBody>
        </p:sp>
        <p:sp>
          <p:nvSpPr>
            <p:cNvPr id="25" name="Oval 62"/>
            <p:cNvSpPr>
              <a:spLocks noChangeArrowheads="1"/>
            </p:cNvSpPr>
            <p:nvPr/>
          </p:nvSpPr>
          <p:spPr bwMode="gray">
            <a:xfrm>
              <a:off x="2675" y="1622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4118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>
                <a:ea typeface="굴림" charset="-127"/>
              </a:endParaRPr>
            </a:p>
          </p:txBody>
        </p:sp>
        <p:sp>
          <p:nvSpPr>
            <p:cNvPr id="26" name="Oval 63"/>
            <p:cNvSpPr>
              <a:spLocks noChangeArrowheads="1"/>
            </p:cNvSpPr>
            <p:nvPr/>
          </p:nvSpPr>
          <p:spPr bwMode="gray">
            <a:xfrm>
              <a:off x="2676" y="1624"/>
              <a:ext cx="1087" cy="109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63529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ko-KR" altLang="en-US">
                <a:ea typeface="굴림" charset="-127"/>
              </a:endParaRPr>
            </a:p>
          </p:txBody>
        </p:sp>
        <p:sp>
          <p:nvSpPr>
            <p:cNvPr id="27" name="Oval 64"/>
            <p:cNvSpPr>
              <a:spLocks noChangeArrowheads="1"/>
            </p:cNvSpPr>
            <p:nvPr/>
          </p:nvSpPr>
          <p:spPr bwMode="gray">
            <a:xfrm>
              <a:off x="2729" y="1676"/>
              <a:ext cx="979" cy="983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28" name="Group 65"/>
            <p:cNvGrpSpPr>
              <a:grpSpLocks/>
            </p:cNvGrpSpPr>
            <p:nvPr/>
          </p:nvGrpSpPr>
          <p:grpSpPr bwMode="auto">
            <a:xfrm>
              <a:off x="2745" y="1687"/>
              <a:ext cx="947" cy="952"/>
              <a:chOff x="4166" y="1706"/>
              <a:chExt cx="1252" cy="1252"/>
            </a:xfrm>
          </p:grpSpPr>
          <p:sp>
            <p:nvSpPr>
              <p:cNvPr id="40" name="Oval 66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41" name="Oval 67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42" name="Oval 68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43" name="Oval 69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  <p:grpSp>
          <p:nvGrpSpPr>
            <p:cNvPr id="29" name="Group 70"/>
            <p:cNvGrpSpPr>
              <a:grpSpLocks/>
            </p:cNvGrpSpPr>
            <p:nvPr/>
          </p:nvGrpSpPr>
          <p:grpSpPr bwMode="auto">
            <a:xfrm>
              <a:off x="4335" y="1687"/>
              <a:ext cx="948" cy="952"/>
              <a:chOff x="4166" y="1706"/>
              <a:chExt cx="1252" cy="1252"/>
            </a:xfrm>
          </p:grpSpPr>
          <p:sp>
            <p:nvSpPr>
              <p:cNvPr id="36" name="Oval 71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37" name="Oval 72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38" name="Oval 73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39" name="Oval 74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  <p:sp>
          <p:nvSpPr>
            <p:cNvPr id="30" name="AutoShape 75"/>
            <p:cNvSpPr>
              <a:spLocks noChangeArrowheads="1"/>
            </p:cNvSpPr>
            <p:nvPr/>
          </p:nvSpPr>
          <p:spPr bwMode="gray">
            <a:xfrm>
              <a:off x="1036" y="3108"/>
              <a:ext cx="1186" cy="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latinLnBrk="0" hangingPunct="0">
                <a:defRPr/>
              </a:pPr>
              <a:r>
                <a:rPr kumimoji="0" lang="ko-KR" altLang="en-US" sz="1400" b="0">
                  <a:effectLst>
                    <a:outerShdw blurRad="38100" dist="38100" dir="2700000" algn="tl">
                      <a:srgbClr val="C0C0C0"/>
                    </a:outerShdw>
                  </a:effectLst>
                  <a:ea typeface="굴림" charset="-127"/>
                </a:rPr>
                <a:t>에너지 절약은 </a:t>
              </a:r>
            </a:p>
            <a:p>
              <a:pPr algn="ctr" eaLnBrk="0" latinLnBrk="0" hangingPunct="0">
                <a:defRPr/>
              </a:pPr>
              <a:r>
                <a:rPr kumimoji="0" lang="ko-KR" altLang="en-US" sz="1400" b="0">
                  <a:effectLst>
                    <a:outerShdw blurRad="38100" dist="38100" dir="2700000" algn="tl">
                      <a:srgbClr val="C0C0C0"/>
                    </a:outerShdw>
                  </a:effectLst>
                  <a:ea typeface="굴림" charset="-127"/>
                </a:rPr>
                <a:t>에너지 생산</a:t>
              </a:r>
            </a:p>
          </p:txBody>
        </p:sp>
        <p:sp>
          <p:nvSpPr>
            <p:cNvPr id="31" name="AutoShape 76"/>
            <p:cNvSpPr>
              <a:spLocks noChangeArrowheads="1"/>
            </p:cNvSpPr>
            <p:nvPr/>
          </p:nvSpPr>
          <p:spPr bwMode="gray">
            <a:xfrm>
              <a:off x="2620" y="3108"/>
              <a:ext cx="1191" cy="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latinLnBrk="0" hangingPunct="0">
                <a:defRPr/>
              </a:pPr>
              <a:r>
                <a:rPr kumimoji="0" lang="ko-KR" altLang="en-US" sz="1400" b="0">
                  <a:effectLst>
                    <a:outerShdw blurRad="38100" dist="38100" dir="2700000" algn="tl">
                      <a:srgbClr val="C0C0C0"/>
                    </a:outerShdw>
                  </a:effectLst>
                  <a:ea typeface="굴림" charset="-127"/>
                </a:rPr>
                <a:t>보다 가치 있게 쓰기</a:t>
              </a:r>
            </a:p>
          </p:txBody>
        </p:sp>
        <p:sp>
          <p:nvSpPr>
            <p:cNvPr id="32" name="AutoShape 77"/>
            <p:cNvSpPr>
              <a:spLocks noChangeArrowheads="1"/>
            </p:cNvSpPr>
            <p:nvPr/>
          </p:nvSpPr>
          <p:spPr bwMode="gray">
            <a:xfrm>
              <a:off x="4090" y="3108"/>
              <a:ext cx="1462" cy="3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latinLnBrk="0" hangingPunct="0">
                <a:defRPr/>
              </a:pPr>
              <a:r>
                <a:rPr kumimoji="0" lang="ko-KR" altLang="en-US" sz="1400" b="0" dirty="0">
                  <a:effectLst>
                    <a:outerShdw blurRad="38100" dist="38100" dir="2700000" algn="tl">
                      <a:srgbClr val="C0C0C0"/>
                    </a:outerShdw>
                  </a:effectLst>
                  <a:ea typeface="굴림" charset="-127"/>
                </a:rPr>
                <a:t>지역에서 에너지 생산하기</a:t>
              </a:r>
            </a:p>
          </p:txBody>
        </p:sp>
        <p:sp>
          <p:nvSpPr>
            <p:cNvPr id="33" name="Text Box 78"/>
            <p:cNvSpPr txBox="1">
              <a:spLocks noChangeArrowheads="1"/>
            </p:cNvSpPr>
            <p:nvPr/>
          </p:nvSpPr>
          <p:spPr bwMode="gray">
            <a:xfrm>
              <a:off x="1424" y="2084"/>
              <a:ext cx="423" cy="22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/>
              <a:r>
                <a:rPr kumimoji="0" lang="ko-KR" altLang="en-US" b="0">
                  <a:solidFill>
                    <a:srgbClr val="000000"/>
                  </a:solidFill>
                  <a:latin typeface="Arial" charset="0"/>
                </a:rPr>
                <a:t>절약</a:t>
              </a:r>
            </a:p>
          </p:txBody>
        </p:sp>
        <p:sp>
          <p:nvSpPr>
            <p:cNvPr id="34" name="Text Box 79"/>
            <p:cNvSpPr txBox="1">
              <a:spLocks noChangeArrowheads="1"/>
            </p:cNvSpPr>
            <p:nvPr/>
          </p:nvSpPr>
          <p:spPr bwMode="gray">
            <a:xfrm>
              <a:off x="2758" y="2084"/>
              <a:ext cx="929" cy="39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/>
              <a:r>
                <a:rPr kumimoji="0" lang="ko-KR" altLang="en-US" b="0">
                  <a:solidFill>
                    <a:srgbClr val="000000"/>
                  </a:solidFill>
                </a:rPr>
                <a:t>에너지 효율</a:t>
              </a:r>
            </a:p>
            <a:p>
              <a:pPr algn="ctr" eaLnBrk="0" latinLnBrk="0" hangingPunct="0"/>
              <a:r>
                <a:rPr kumimoji="0" lang="ko-KR" altLang="en-US" b="0">
                  <a:solidFill>
                    <a:srgbClr val="000000"/>
                  </a:solidFill>
                </a:rPr>
                <a:t>높이기</a:t>
              </a:r>
            </a:p>
          </p:txBody>
        </p:sp>
        <p:sp>
          <p:nvSpPr>
            <p:cNvPr id="35" name="Text Box 80"/>
            <p:cNvSpPr txBox="1">
              <a:spLocks noChangeArrowheads="1"/>
            </p:cNvSpPr>
            <p:nvPr/>
          </p:nvSpPr>
          <p:spPr bwMode="gray">
            <a:xfrm>
              <a:off x="4450" y="2084"/>
              <a:ext cx="725" cy="39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/>
              <a:r>
                <a:rPr kumimoji="0" lang="ko-KR" altLang="en-US">
                  <a:solidFill>
                    <a:srgbClr val="000000"/>
                  </a:solidFill>
                  <a:latin typeface="Arial" charset="0"/>
                </a:rPr>
                <a:t>재생가능</a:t>
              </a:r>
            </a:p>
            <a:p>
              <a:pPr algn="ctr" eaLnBrk="0" latinLnBrk="0" hangingPunct="0"/>
              <a:r>
                <a:rPr kumimoji="0" lang="ko-KR" altLang="en-US">
                  <a:solidFill>
                    <a:srgbClr val="000000"/>
                  </a:solidFill>
                  <a:latin typeface="Arial" charset="0"/>
                </a:rPr>
                <a:t>에너지</a:t>
              </a:r>
            </a:p>
          </p:txBody>
        </p:sp>
      </p:grpSp>
      <p:sp>
        <p:nvSpPr>
          <p:cNvPr id="48" name="Rectangle 41"/>
          <p:cNvSpPr txBox="1">
            <a:spLocks noChangeArrowheads="1"/>
          </p:cNvSpPr>
          <p:nvPr/>
        </p:nvSpPr>
        <p:spPr bwMode="white">
          <a:xfrm>
            <a:off x="428596" y="1214422"/>
            <a:ext cx="8072494" cy="10001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절전 </a:t>
            </a: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+ 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재생에너지 생산</a:t>
            </a:r>
          </a:p>
        </p:txBody>
      </p:sp>
      <p:graphicFrame>
        <p:nvGraphicFramePr>
          <p:cNvPr id="49" name="Group 63"/>
          <p:cNvGraphicFramePr>
            <a:graphicFrameLocks noGrp="1"/>
          </p:cNvGraphicFramePr>
          <p:nvPr/>
        </p:nvGraphicFramePr>
        <p:xfrm>
          <a:off x="642910" y="5072074"/>
          <a:ext cx="7848600" cy="1005840"/>
        </p:xfrm>
        <a:graphic>
          <a:graphicData uri="http://schemas.openxmlformats.org/drawingml/2006/table">
            <a:tbl>
              <a:tblPr/>
              <a:tblGrid>
                <a:gridCol w="3241675"/>
                <a:gridCol w="4606925"/>
              </a:tblGrid>
              <a:tr h="50323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동네 에너지 </a:t>
                      </a:r>
                      <a:r>
                        <a:rPr kumimoji="1" lang="ko-KR" alt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자립률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굴림" pitchFamily="50" charset="-127"/>
                        </a:rPr>
                        <a:t> ▲ </a:t>
                      </a: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굴림" pitchFamily="50" charset="-127"/>
                        </a:rPr>
                        <a:t>= </a:t>
                      </a: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동네 에너지 생산량 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B8E2A"/>
                          </a:solidFill>
                          <a:effectLst/>
                          <a:latin typeface="맑은 고딕" pitchFamily="50" charset="-127"/>
                          <a:ea typeface="굴림" pitchFamily="50" charset="-127"/>
                        </a:rPr>
                        <a:t>▲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굴림" pitchFamily="50" charset="-127"/>
                        </a:rPr>
                        <a:t> </a:t>
                      </a: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동네 에너지 소비량 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D30A0A"/>
                          </a:solidFill>
                          <a:effectLst/>
                          <a:latin typeface="맑은 고딕" pitchFamily="50" charset="-127"/>
                          <a:ea typeface="굴림" pitchFamily="50" charset="-127"/>
                        </a:rPr>
                        <a:t>▼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굴림" pitchFamily="50" charset="-127"/>
                        </a:rPr>
                        <a:t> </a:t>
                      </a: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지역 에너지 자립</a:t>
            </a:r>
            <a:endParaRPr lang="ko-KR" altLang="en-US" dirty="0"/>
          </a:p>
        </p:txBody>
      </p:sp>
      <p:pic>
        <p:nvPicPr>
          <p:cNvPr id="50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344" y="116632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311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395536" y="692696"/>
            <a:ext cx="6768752" cy="1656184"/>
          </a:xfrm>
        </p:spPr>
        <p:txBody>
          <a:bodyPr>
            <a:normAutofit/>
          </a:bodyPr>
          <a:lstStyle/>
          <a:p>
            <a:pPr eaLnBrk="1" hangingPunct="1"/>
            <a:r>
              <a:rPr lang="ko-KR" altLang="en-US" sz="2000" dirty="0" smtClean="0">
                <a:solidFill>
                  <a:srgbClr val="00B050"/>
                </a:solidFill>
              </a:rPr>
              <a:t>핵심목표 </a:t>
            </a:r>
            <a:r>
              <a:rPr lang="en-US" altLang="ko-KR" sz="2000" dirty="0" smtClean="0">
                <a:solidFill>
                  <a:srgbClr val="00B050"/>
                </a:solidFill>
              </a:rPr>
              <a:t>: </a:t>
            </a:r>
            <a:r>
              <a:rPr lang="ko-KR" altLang="en-US" sz="2000" dirty="0" smtClean="0">
                <a:solidFill>
                  <a:srgbClr val="00B050"/>
                </a:solidFill>
              </a:rPr>
              <a:t>지역 온실가스 감축</a:t>
            </a:r>
            <a:r>
              <a:rPr lang="en-US" altLang="ko-KR" sz="2000" dirty="0" smtClean="0">
                <a:solidFill>
                  <a:srgbClr val="00B050"/>
                </a:solidFill>
              </a:rPr>
              <a:t>(</a:t>
            </a:r>
            <a:r>
              <a:rPr lang="ko-KR" altLang="en-US" sz="2000" dirty="0" err="1" smtClean="0">
                <a:solidFill>
                  <a:srgbClr val="00B050"/>
                </a:solidFill>
              </a:rPr>
              <a:t>넷제로</a:t>
            </a:r>
            <a:r>
              <a:rPr lang="en-US" altLang="ko-KR" sz="2000" dirty="0" smtClean="0">
                <a:solidFill>
                  <a:srgbClr val="00B050"/>
                </a:solidFill>
              </a:rPr>
              <a:t>)</a:t>
            </a:r>
            <a:br>
              <a:rPr lang="en-US" altLang="ko-KR" sz="2000" dirty="0" smtClean="0">
                <a:solidFill>
                  <a:srgbClr val="00B050"/>
                </a:solidFill>
              </a:rPr>
            </a:br>
            <a:r>
              <a:rPr lang="ko-KR" altLang="en-US" sz="2000" dirty="0" smtClean="0">
                <a:solidFill>
                  <a:srgbClr val="00B050"/>
                </a:solidFill>
              </a:rPr>
              <a:t>주민일자리 창출</a:t>
            </a:r>
            <a:r>
              <a:rPr lang="en-US" altLang="ko-KR" sz="2000" dirty="0" smtClean="0">
                <a:solidFill>
                  <a:srgbClr val="00B050"/>
                </a:solidFill>
              </a:rPr>
              <a:t/>
            </a:r>
            <a:br>
              <a:rPr lang="en-US" altLang="ko-KR" sz="2000" dirty="0" smtClean="0">
                <a:solidFill>
                  <a:srgbClr val="00B050"/>
                </a:solidFill>
              </a:rPr>
            </a:br>
            <a:r>
              <a:rPr lang="en-US" altLang="ko-KR" sz="2000" dirty="0" smtClean="0">
                <a:solidFill>
                  <a:srgbClr val="00B050"/>
                </a:solidFill>
              </a:rPr>
              <a:t>       </a:t>
            </a:r>
            <a:r>
              <a:rPr lang="ko-KR" altLang="en-US" sz="2000" dirty="0" smtClean="0">
                <a:solidFill>
                  <a:srgbClr val="00B050"/>
                </a:solidFill>
              </a:rPr>
              <a:t>지역사회 불평등 해소</a:t>
            </a:r>
            <a:r>
              <a:rPr lang="en-US" altLang="ko-KR" sz="2000" dirty="0" smtClean="0">
                <a:solidFill>
                  <a:srgbClr val="00B050"/>
                </a:solidFill>
              </a:rPr>
              <a:t/>
            </a:r>
            <a:br>
              <a:rPr lang="en-US" altLang="ko-KR" sz="2000" dirty="0" smtClean="0">
                <a:solidFill>
                  <a:srgbClr val="00B050"/>
                </a:solidFill>
              </a:rPr>
            </a:br>
            <a:r>
              <a:rPr lang="en-US" altLang="ko-KR" sz="2000" dirty="0" smtClean="0">
                <a:solidFill>
                  <a:srgbClr val="00B050"/>
                </a:solidFill>
              </a:rPr>
              <a:t/>
            </a:r>
            <a:br>
              <a:rPr lang="en-US" altLang="ko-KR" sz="2000" dirty="0" smtClean="0">
                <a:solidFill>
                  <a:srgbClr val="00B050"/>
                </a:solidFill>
              </a:rPr>
            </a:br>
            <a:r>
              <a:rPr lang="ko-KR" altLang="en-US" sz="2000" dirty="0" smtClean="0">
                <a:solidFill>
                  <a:schemeClr val="accent3"/>
                </a:solidFill>
              </a:rPr>
              <a:t>원칙 </a:t>
            </a:r>
            <a:r>
              <a:rPr lang="en-US" altLang="ko-KR" sz="2000" dirty="0" smtClean="0">
                <a:solidFill>
                  <a:schemeClr val="accent3"/>
                </a:solidFill>
              </a:rPr>
              <a:t>: </a:t>
            </a:r>
            <a:r>
              <a:rPr lang="ko-KR" altLang="en-US" sz="2000" dirty="0" smtClean="0">
                <a:solidFill>
                  <a:schemeClr val="accent3"/>
                </a:solidFill>
              </a:rPr>
              <a:t>민주성</a:t>
            </a:r>
            <a:r>
              <a:rPr lang="en-US" altLang="ko-KR" sz="2000" dirty="0" smtClean="0">
                <a:solidFill>
                  <a:schemeClr val="accent3"/>
                </a:solidFill>
              </a:rPr>
              <a:t>, </a:t>
            </a:r>
            <a:r>
              <a:rPr lang="ko-KR" altLang="en-US" sz="2000" dirty="0" smtClean="0">
                <a:solidFill>
                  <a:schemeClr val="accent3"/>
                </a:solidFill>
              </a:rPr>
              <a:t>형평성</a:t>
            </a:r>
            <a:r>
              <a:rPr lang="en-US" altLang="ko-KR" sz="2000" dirty="0" smtClean="0">
                <a:solidFill>
                  <a:schemeClr val="accent3"/>
                </a:solidFill>
              </a:rPr>
              <a:t>, </a:t>
            </a:r>
            <a:r>
              <a:rPr lang="ko-KR" altLang="en-US" sz="2000" dirty="0" smtClean="0">
                <a:solidFill>
                  <a:schemeClr val="accent3"/>
                </a:solidFill>
              </a:rPr>
              <a:t>창조성</a:t>
            </a:r>
          </a:p>
        </p:txBody>
      </p:sp>
      <p:graphicFrame>
        <p:nvGraphicFramePr>
          <p:cNvPr id="9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7259261"/>
              </p:ext>
            </p:extLst>
          </p:nvPr>
        </p:nvGraphicFramePr>
        <p:xfrm>
          <a:off x="1043608" y="3501008"/>
          <a:ext cx="7643192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28662" y="2485345"/>
            <a:ext cx="71032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0070C0"/>
                </a:solidFill>
              </a:rPr>
              <a:t>지방정부와 주민 </a:t>
            </a:r>
            <a:r>
              <a:rPr lang="ko-KR" altLang="en-US" dirty="0" smtClean="0"/>
              <a:t>주도의 에너지전환과 그린뉴딜 사업 추진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en-US" altLang="ko-KR" dirty="0" smtClean="0"/>
              <a:t>  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기초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기본기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가 제일 중요하다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지역이 핵심이다</a:t>
            </a:r>
            <a:r>
              <a:rPr lang="en-US" altLang="ko-KR" dirty="0" smtClean="0">
                <a:solidFill>
                  <a:srgbClr val="00B0F0"/>
                </a:solidFill>
              </a:rPr>
              <a:t>. </a:t>
            </a:r>
            <a:endParaRPr lang="ko-KR" altLang="en-US" dirty="0">
              <a:solidFill>
                <a:srgbClr val="00B0F0"/>
              </a:solidFill>
            </a:endParaRPr>
          </a:p>
        </p:txBody>
      </p:sp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12428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79388" y="188640"/>
            <a:ext cx="4176712" cy="40005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en-US" altLang="ko-KR" sz="20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지역 주도 그린뉴딜 </a:t>
            </a:r>
            <a:endParaRPr lang="ko-KR" altLang="en-US" sz="20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624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79388" y="188640"/>
            <a:ext cx="4176712" cy="40005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ko-KR" altLang="en-US" sz="20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우선 절전</a:t>
            </a:r>
            <a:endParaRPr lang="ko-KR" altLang="en-US" sz="20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79388" y="764704"/>
            <a:ext cx="87130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/>
              <a:t>• </a:t>
            </a:r>
            <a:r>
              <a:rPr lang="ko-KR" altLang="en-US" sz="1600" b="1" dirty="0" err="1" smtClean="0"/>
              <a:t>멀티탭</a:t>
            </a:r>
            <a:r>
              <a:rPr lang="ko-KR" altLang="en-US" sz="1600" b="1" dirty="0" smtClean="0"/>
              <a:t> 사용은 기본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대기전력 차단</a:t>
            </a:r>
            <a:r>
              <a:rPr lang="en-US" altLang="ko-KR" sz="1600" b="1" dirty="0" smtClean="0"/>
              <a:t>. </a:t>
            </a:r>
            <a:endParaRPr lang="ko-KR" altLang="en-US" sz="1600" b="1" dirty="0"/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/>
              <a:t>• LED </a:t>
            </a:r>
            <a:r>
              <a:rPr lang="ko-KR" altLang="en-US" sz="1600" b="1" dirty="0" smtClean="0"/>
              <a:t>등</a:t>
            </a:r>
            <a:r>
              <a:rPr lang="en-US" altLang="ko-KR" sz="1600" b="1" dirty="0" smtClean="0"/>
              <a:t>, 1</a:t>
            </a:r>
            <a:r>
              <a:rPr lang="ko-KR" altLang="en-US" sz="1600" b="1" dirty="0" smtClean="0"/>
              <a:t>등급 가전제품</a:t>
            </a:r>
            <a:r>
              <a:rPr lang="en-US" altLang="ko-KR" sz="1600" b="1" dirty="0" smtClean="0"/>
              <a:t>, </a:t>
            </a:r>
            <a:r>
              <a:rPr lang="ko-KR" altLang="en-US" sz="1600" b="1" dirty="0" err="1" smtClean="0"/>
              <a:t>뽁뽁이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단열필름</a:t>
            </a:r>
            <a:r>
              <a:rPr lang="en-US" altLang="ko-KR" sz="1600" b="1" dirty="0" smtClean="0"/>
              <a:t>, </a:t>
            </a:r>
            <a:r>
              <a:rPr lang="ko-KR" altLang="en-US" sz="1600" b="1" err="1" smtClean="0"/>
              <a:t>콘덴싱보일러</a:t>
            </a:r>
            <a:r>
              <a:rPr lang="ko-KR" altLang="en-US" sz="1600" b="1" smtClean="0"/>
              <a:t> 등</a:t>
            </a:r>
            <a:endParaRPr lang="ko-KR" altLang="en-US" sz="1600" b="1" dirty="0"/>
          </a:p>
          <a:p>
            <a:pPr fontAlgn="base">
              <a:lnSpc>
                <a:spcPct val="150000"/>
              </a:lnSpc>
            </a:pPr>
            <a:r>
              <a:rPr lang="en-US" altLang="ko-KR" sz="1600" b="1" dirty="0"/>
              <a:t>• </a:t>
            </a:r>
            <a:r>
              <a:rPr lang="ko-KR" altLang="en-US" sz="1600" b="1" dirty="0" err="1" smtClean="0"/>
              <a:t>절전소</a:t>
            </a:r>
            <a:r>
              <a:rPr lang="en-US" altLang="ko-KR" sz="1600" b="1" dirty="0" smtClean="0"/>
              <a:t>, </a:t>
            </a:r>
            <a:r>
              <a:rPr lang="ko-KR" altLang="en-US" sz="1600" b="1" dirty="0" err="1" smtClean="0"/>
              <a:t>절전왕선발대회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대전절전소네트워크 </a:t>
            </a:r>
            <a:r>
              <a:rPr lang="en-US" altLang="ko-KR" sz="1600" b="1" dirty="0" smtClean="0"/>
              <a:t>- </a:t>
            </a:r>
            <a:r>
              <a:rPr lang="ko-KR" altLang="en-US" sz="1600" b="1" dirty="0" smtClean="0"/>
              <a:t>시민참여프로그램</a:t>
            </a:r>
            <a:endParaRPr lang="ko-KR" altLang="en-US" sz="1600" b="1" dirty="0"/>
          </a:p>
        </p:txBody>
      </p:sp>
      <p:pic>
        <p:nvPicPr>
          <p:cNvPr id="9" name="Picture 2" descr="http://www.greendaejeon.org/bbs/data/admin_board/IMG_70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861" y="2492896"/>
            <a:ext cx="5296861" cy="3528392"/>
          </a:xfrm>
          <a:prstGeom prst="rect">
            <a:avLst/>
          </a:prstGeom>
          <a:noFill/>
        </p:spPr>
      </p:pic>
      <p:pic>
        <p:nvPicPr>
          <p:cNvPr id="10" name="Picture 3" descr="\\양흠모\Users\Public\절전소사진\지구_모퉁이_맹꽁이네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42766" y="4565974"/>
            <a:ext cx="3438039" cy="229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627" y="2510378"/>
            <a:ext cx="3469179" cy="1926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96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35844" name="TextBox 7"/>
          <p:cNvSpPr txBox="1">
            <a:spLocks noChangeArrowheads="1"/>
          </p:cNvSpPr>
          <p:nvPr/>
        </p:nvSpPr>
        <p:spPr bwMode="auto">
          <a:xfrm>
            <a:off x="285750" y="285750"/>
            <a:ext cx="8605838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800" b="1" dirty="0" err="1">
                <a:solidFill>
                  <a:schemeClr val="accent3">
                    <a:lumMod val="50000"/>
                  </a:schemeClr>
                </a:solidFill>
              </a:rPr>
              <a:t>우리집</a:t>
            </a:r>
            <a:r>
              <a:rPr lang="en-US" altLang="ko-KR" sz="2800" b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ko-KR" altLang="en-US" sz="2800" b="1" dirty="0">
                <a:solidFill>
                  <a:schemeClr val="accent3">
                    <a:lumMod val="50000"/>
                  </a:schemeClr>
                </a:solidFill>
              </a:rPr>
              <a:t>보이지 않게 새고 있는 전기</a:t>
            </a:r>
            <a:r>
              <a:rPr lang="en-US" altLang="ko-KR" sz="2800" b="1" dirty="0">
                <a:solidFill>
                  <a:schemeClr val="accent3">
                    <a:lumMod val="50000"/>
                  </a:schemeClr>
                </a:solidFill>
              </a:rPr>
              <a:t>…</a:t>
            </a:r>
          </a:p>
        </p:txBody>
      </p:sp>
      <p:pic>
        <p:nvPicPr>
          <p:cNvPr id="7173" name="그림 5" descr="대기전력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214438"/>
            <a:ext cx="7707312" cy="478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737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468313" y="0"/>
            <a:ext cx="8064127" cy="1124744"/>
          </a:xfrm>
        </p:spPr>
        <p:txBody>
          <a:bodyPr/>
          <a:lstStyle/>
          <a:p>
            <a:pPr eaLnBrk="1" hangingPunct="1"/>
            <a:r>
              <a:rPr lang="ko-KR" altLang="en-US" sz="3200" dirty="0" err="1" smtClean="0"/>
              <a:t>대전절전소</a:t>
            </a:r>
            <a:r>
              <a:rPr lang="ko-KR" altLang="en-US" sz="3200" dirty="0" smtClean="0"/>
              <a:t> 성과</a:t>
            </a:r>
          </a:p>
        </p:txBody>
      </p:sp>
      <p:pic>
        <p:nvPicPr>
          <p:cNvPr id="6" name="Picture 4" descr="D:\2013-03-19-data\d-data\work\WORK\대기질 운동\대기오염모니터\2015\시안2-5차수정 복사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96752"/>
            <a:ext cx="7394401" cy="522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106" y="0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205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323528" y="277246"/>
            <a:ext cx="4032448" cy="135155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ko-KR" altLang="en-US" sz="3600" dirty="0" smtClean="0"/>
              <a:t>국민</a:t>
            </a:r>
            <a:r>
              <a:rPr lang="en-US" altLang="ko-KR" sz="3600" dirty="0" smtClean="0"/>
              <a:t>DR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>Demand Response</a:t>
            </a:r>
            <a:r>
              <a:rPr lang="en-US" altLang="ko-KR" sz="2800" dirty="0"/>
              <a:t/>
            </a:r>
            <a:br>
              <a:rPr lang="en-US" altLang="ko-KR" sz="2800" dirty="0"/>
            </a:br>
            <a:r>
              <a:rPr lang="ko-KR" altLang="en-US" sz="2800" dirty="0" smtClean="0">
                <a:solidFill>
                  <a:srgbClr val="7030A0"/>
                </a:solidFill>
              </a:rPr>
              <a:t>슬기로운 절전 생활</a:t>
            </a:r>
            <a:endParaRPr lang="ko-KR" altLang="en-US" sz="3200" dirty="0" smtClean="0">
              <a:solidFill>
                <a:srgbClr val="7030A0"/>
              </a:solidFill>
            </a:endParaRPr>
          </a:p>
        </p:txBody>
      </p:sp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106" y="0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://www.koenergy.co.kr/news/photo/201912/109137_48536_4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72816"/>
            <a:ext cx="2026715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에너지쉼표 개념도 [전력거래소 제공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41068"/>
            <a:ext cx="914400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국민은행 'KB Green Wave 캠페인' 실시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388" y="116632"/>
            <a:ext cx="3137780" cy="418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41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624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79388" y="188640"/>
            <a:ext cx="4176712" cy="40005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ko-KR" altLang="en-US" sz="20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속도내야 하는 재생에너지 보급</a:t>
            </a:r>
            <a:endParaRPr lang="ko-KR" altLang="en-US" sz="20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79388" y="908720"/>
            <a:ext cx="87130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/>
              <a:t>• </a:t>
            </a:r>
            <a:r>
              <a:rPr lang="ko-KR" altLang="en-US" sz="1600" b="1" dirty="0" smtClean="0"/>
              <a:t>국민 모두가 재생에너지 발전소 하나 이상 기본적으로 소유</a:t>
            </a:r>
            <a:r>
              <a:rPr lang="en-US" altLang="ko-KR" sz="1600" b="1" dirty="0" smtClean="0"/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/>
              <a:t>• </a:t>
            </a:r>
            <a:r>
              <a:rPr lang="ko-KR" altLang="en-US" sz="1600" b="1" dirty="0" smtClean="0"/>
              <a:t>개인 미니태양광부터 시민 공동발전소까지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지원 제도와 발전사업 등 다양한 형태로 추진</a:t>
            </a:r>
            <a:r>
              <a:rPr lang="en-US" altLang="ko-KR" sz="1600" b="1" dirty="0" smtClean="0"/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+ </a:t>
            </a:r>
            <a:r>
              <a:rPr lang="ko-KR" altLang="en-US" sz="1600" dirty="0" smtClean="0"/>
              <a:t>대전시 미니태양광 지원사업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한국에너지공단 </a:t>
            </a:r>
            <a:r>
              <a:rPr lang="ko-KR" altLang="en-US" sz="1600" dirty="0" err="1" smtClean="0"/>
              <a:t>신재생에너지융복합지원사업</a:t>
            </a:r>
            <a:endParaRPr lang="en-US" altLang="ko-KR" sz="1600" dirty="0" smtClean="0"/>
          </a:p>
          <a:p>
            <a:pPr fontAlgn="base"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 + </a:t>
            </a:r>
            <a:r>
              <a:rPr lang="ko-KR" altLang="en-US" sz="1600" dirty="0" smtClean="0"/>
              <a:t>재생에너지협동조합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햇빛발전소</a:t>
            </a:r>
            <a:r>
              <a:rPr lang="en-US" altLang="ko-KR" sz="1600" dirty="0" smtClean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/>
              <a:t>• </a:t>
            </a:r>
            <a:r>
              <a:rPr lang="en-US" altLang="ko-KR" sz="1600" b="1" dirty="0" smtClean="0"/>
              <a:t>RE100, </a:t>
            </a:r>
            <a:r>
              <a:rPr lang="ko-KR" altLang="en-US" sz="1600" b="1" dirty="0" err="1" smtClean="0"/>
              <a:t>주민수익형</a:t>
            </a:r>
            <a:r>
              <a:rPr lang="ko-KR" altLang="en-US" sz="1600" b="1" dirty="0" smtClean="0"/>
              <a:t> 사업 등 산업과 일자리 연계</a:t>
            </a:r>
            <a:r>
              <a:rPr lang="en-US" altLang="ko-KR" sz="1600" b="1" dirty="0" smtClean="0"/>
              <a:t>.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6" y="3123325"/>
            <a:ext cx="4716016" cy="308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253" y="3134993"/>
            <a:ext cx="4090159" cy="3068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655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3210682"/>
              </p:ext>
            </p:extLst>
          </p:nvPr>
        </p:nvGraphicFramePr>
        <p:xfrm>
          <a:off x="102423" y="1252344"/>
          <a:ext cx="3389457" cy="1600592"/>
        </p:xfrm>
        <a:graphic>
          <a:graphicData uri="http://schemas.openxmlformats.org/drawingml/2006/table">
            <a:tbl>
              <a:tblPr/>
              <a:tblGrid>
                <a:gridCol w="3389457"/>
              </a:tblGrid>
              <a:tr h="1600592">
                <a:tc>
                  <a:txBody>
                    <a:bodyPr/>
                    <a:lstStyle/>
                    <a:p>
                      <a:pPr marL="645750" marR="0" indent="-28575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6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솔라트리</a:t>
                      </a:r>
                      <a:r>
                        <a:rPr lang="ko-KR" altLang="en-US" sz="16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en-US" altLang="ko-KR" sz="16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- </a:t>
                      </a:r>
                      <a:r>
                        <a:rPr lang="ko-KR" altLang="en-US" sz="16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경관 개선</a:t>
                      </a:r>
                      <a:endParaRPr lang="en-US" altLang="ko-KR" sz="1600" b="1" kern="0" spc="0" baseline="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645750" marR="0" indent="-28575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6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햇빛농사 </a:t>
                      </a:r>
                      <a:r>
                        <a:rPr lang="en-US" altLang="ko-KR" sz="16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– </a:t>
                      </a:r>
                      <a:r>
                        <a:rPr lang="ko-KR" altLang="en-US" sz="16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농업</a:t>
                      </a:r>
                      <a:r>
                        <a:rPr lang="en-US" altLang="ko-KR" sz="16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+</a:t>
                      </a:r>
                      <a:r>
                        <a:rPr lang="ko-KR" altLang="en-US" sz="16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에너지</a:t>
                      </a:r>
                      <a:endParaRPr lang="en-US" altLang="ko-KR" sz="1600" b="1" kern="0" spc="0" baseline="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함초롬바탕" panose="02030604000101010101" pitchFamily="18" charset="-127"/>
                      </a:endParaRPr>
                    </a:p>
                    <a:p>
                      <a:pPr marL="645750" marR="0" indent="-28575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l"/>
                      </a:pPr>
                      <a:r>
                        <a:rPr lang="en-US" altLang="ko-KR" sz="16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RE100 - </a:t>
                      </a:r>
                      <a:r>
                        <a:rPr lang="ko-KR" altLang="en-US" sz="16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함초롬바탕" panose="02030604000101010101" pitchFamily="18" charset="-127"/>
                        </a:rPr>
                        <a:t>생태산업</a:t>
                      </a:r>
                      <a:endParaRPr lang="en-US" altLang="ko-KR" sz="1600" b="1" kern="0" spc="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함초롬바탕" panose="02030604000101010101" pitchFamily="18" charset="-127"/>
                      </a:endParaRPr>
                    </a:p>
                  </a:txBody>
                  <a:tcPr marL="30708" marR="30708" marT="9299" marB="929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41"/>
          <p:cNvSpPr txBox="1">
            <a:spLocks noChangeArrowheads="1"/>
          </p:cNvSpPr>
          <p:nvPr/>
        </p:nvSpPr>
        <p:spPr bwMode="white">
          <a:xfrm>
            <a:off x="323528" y="134980"/>
            <a:ext cx="8790310" cy="9897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800" b="1" dirty="0" smtClean="0">
                <a:solidFill>
                  <a:srgbClr val="00B050"/>
                </a:solidFill>
              </a:rPr>
              <a:t>재생에너지 보급 전략</a:t>
            </a:r>
            <a:endParaRPr lang="ko-KR" altLang="en-US" sz="2000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3356992"/>
            <a:ext cx="2719934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이미지: 사람 1명 이상, 실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6273"/>
            <a:ext cx="4054513" cy="304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re100ì ëí ì´ë¯¸ì§ ê²ìê²°ê³¼">
            <a:extLst>
              <a:ext uri="{FF2B5EF4-FFF2-40B4-BE49-F238E27FC236}">
                <a16:creationId xmlns="" xmlns:a16="http://schemas.microsoft.com/office/drawing/2014/main" id="{27F11572-9D58-4BA3-B71D-65F6D7D27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42152"/>
            <a:ext cx="2702749" cy="1306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external.ficn2-1.fna.fbcdn.net/safe_image.php?d=AQBANZ9EZbtwlO5x&amp;w=540&amp;h=282&amp;url=http%3A%2F%2Fojsfile.ohmynews.com%2FCRI_T_IMG%2F2019%2F0705%2FA0002551531_T.jpg&amp;cfs=1&amp;upscale=1&amp;fallback=news_d_placeholder_publisher&amp;_nc_hash=AQDsS3loI-yOoM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388041"/>
            <a:ext cx="2465475" cy="129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대전, 막걸리열전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142" y="4239206"/>
            <a:ext cx="3647696" cy="2430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73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624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179512" y="44624"/>
            <a:ext cx="8640960" cy="1152128"/>
          </a:xfrm>
        </p:spPr>
        <p:txBody>
          <a:bodyPr/>
          <a:lstStyle/>
          <a:p>
            <a:pPr algn="l"/>
            <a:r>
              <a:rPr lang="ko-KR" altLang="en-US" sz="4000" b="1" dirty="0" smtClean="0">
                <a:solidFill>
                  <a:srgbClr val="00B050"/>
                </a:solidFill>
              </a:rPr>
              <a:t>대덕 </a:t>
            </a:r>
            <a:r>
              <a:rPr lang="en-US" altLang="ko-KR" sz="4000" b="1" dirty="0" smtClean="0">
                <a:solidFill>
                  <a:srgbClr val="00B050"/>
                </a:solidFill>
              </a:rPr>
              <a:t>RE100 </a:t>
            </a:r>
            <a:r>
              <a:rPr lang="ko-KR" altLang="en-US" sz="4000" b="1" dirty="0" smtClean="0">
                <a:solidFill>
                  <a:srgbClr val="00B050"/>
                </a:solidFill>
              </a:rPr>
              <a:t>캠페인 시작</a:t>
            </a:r>
            <a:endParaRPr lang="ko-KR" altLang="en-US" sz="1600" b="1" dirty="0" smtClean="0">
              <a:solidFill>
                <a:srgbClr val="00B050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268760"/>
            <a:ext cx="5328592" cy="532859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2511303"/>
            <a:ext cx="3610115" cy="235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47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076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323528" y="10344"/>
            <a:ext cx="8712968" cy="623737"/>
          </a:xfrm>
        </p:spPr>
        <p:txBody>
          <a:bodyPr>
            <a:normAutofit/>
          </a:bodyPr>
          <a:lstStyle/>
          <a:p>
            <a:pPr algn="l"/>
            <a:r>
              <a:rPr lang="ko-KR" altLang="en-US" sz="2000" b="1" dirty="0" smtClean="0">
                <a:solidFill>
                  <a:srgbClr val="00B050"/>
                </a:solidFill>
              </a:rPr>
              <a:t>기후위기 노동권익 에너지전환</a:t>
            </a:r>
            <a:r>
              <a:rPr lang="ko-KR" altLang="en-US" sz="2800" b="1" dirty="0" smtClean="0">
                <a:solidFill>
                  <a:srgbClr val="00B050"/>
                </a:solidFill>
              </a:rPr>
              <a:t> </a:t>
            </a:r>
            <a:r>
              <a:rPr lang="en-US" altLang="ko-KR" sz="2800" b="1" dirty="0" smtClean="0">
                <a:solidFill>
                  <a:srgbClr val="00B050"/>
                </a:solidFill>
              </a:rPr>
              <a:t>: </a:t>
            </a:r>
            <a:r>
              <a:rPr lang="ko-KR" altLang="en-US" sz="2000" dirty="0" smtClean="0"/>
              <a:t>찜통 아파트 경비실 착한 에너지</a:t>
            </a:r>
          </a:p>
        </p:txBody>
      </p:sp>
      <p:sp>
        <p:nvSpPr>
          <p:cNvPr id="3077" name="직사각형 6"/>
          <p:cNvSpPr>
            <a:spLocks noChangeArrowheads="1"/>
          </p:cNvSpPr>
          <p:nvPr/>
        </p:nvSpPr>
        <p:spPr bwMode="auto">
          <a:xfrm>
            <a:off x="107504" y="640720"/>
            <a:ext cx="8438529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대덕구 아파트 경비실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곳 이상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미니태양광발전기 무상 지원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단열필름 시공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여름철 찜통 경비실에 근무하시는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경비노동자분들께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여름철 에어컨 전력 공급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권익 보호 캠페인 진행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2020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년 대전시 공동주택미니태양광 지원사업에 경비실 포함 성과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기관과 기업 및 시민 참여 활발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참여기관 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대전광역시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대덕구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대전광역시 노동권익센터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에너지전환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&lt;</a:t>
            </a:r>
            <a:r>
              <a:rPr lang="ko-KR" altLang="en-US" sz="14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해유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&gt;</a:t>
            </a:r>
            <a:r>
              <a:rPr lang="ko-KR" altLang="en-US" sz="14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사회적협동조합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AP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에너지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대양이엔씨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파타고니아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한국에너지공단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해피빈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대전충남녹색연합</a:t>
            </a:r>
            <a:r>
              <a:rPr lang="en-US" altLang="ko-KR" sz="14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68673"/>
            <a:ext cx="3312368" cy="4421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888" y="2233858"/>
            <a:ext cx="4003665" cy="1699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이미지: 사람 1명 이상, 실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5" y="3965921"/>
            <a:ext cx="3892617" cy="291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31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076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323528" y="44624"/>
            <a:ext cx="8790310" cy="989764"/>
          </a:xfrm>
        </p:spPr>
        <p:txBody>
          <a:bodyPr>
            <a:normAutofit/>
          </a:bodyPr>
          <a:lstStyle/>
          <a:p>
            <a:pPr algn="l"/>
            <a:r>
              <a:rPr lang="ko-KR" altLang="en-US" sz="2800" b="1" dirty="0" smtClean="0">
                <a:solidFill>
                  <a:srgbClr val="00B050"/>
                </a:solidFill>
              </a:rPr>
              <a:t>사업 성과 </a:t>
            </a:r>
            <a:endParaRPr lang="ko-KR" altLang="en-US" sz="2000" dirty="0" smtClean="0">
              <a:solidFill>
                <a:srgbClr val="00B050"/>
              </a:solidFill>
            </a:endParaRPr>
          </a:p>
        </p:txBody>
      </p:sp>
      <p:sp>
        <p:nvSpPr>
          <p:cNvPr id="3077" name="직사각형 6"/>
          <p:cNvSpPr>
            <a:spLocks noChangeArrowheads="1"/>
          </p:cNvSpPr>
          <p:nvPr/>
        </p:nvSpPr>
        <p:spPr bwMode="auto">
          <a:xfrm>
            <a:off x="35496" y="980728"/>
            <a:ext cx="911659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2019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년 서구 녹원아파트 경비실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곳 시범 설치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2020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년 대덕구 선비마을아파트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 아파트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51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 설치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경비초소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14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개소 단열필름 시공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태양광발전 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335W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×4H×365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일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×56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곳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=27,389kwh </a:t>
            </a:r>
            <a:r>
              <a:rPr lang="ko-KR" altLang="en-US" sz="1600" dirty="0" smtClean="0">
                <a:solidFill>
                  <a:srgbClr val="0070C0"/>
                </a:solidFill>
              </a:rPr>
              <a:t>연간 전력 생산</a:t>
            </a:r>
            <a:endParaRPr lang="en-US" altLang="ko-KR" sz="16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2020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년 대전시 공동주택미니태양광 지원사업에 경비실 포함 성과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아파트 경비원 권익개선 캠페인</a:t>
            </a:r>
            <a:r>
              <a:rPr lang="en-US" altLang="ko-KR" sz="16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아파트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대덕</a:t>
            </a:r>
            <a:r>
              <a:rPr lang="ko-KR" altLang="en-US" sz="16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구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대전시노동권익센터 협약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아파트 내 재생에너지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태양광발전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주민수용성 향상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지역 미니태양광발전 보급사업 </a:t>
            </a:r>
            <a:r>
              <a:rPr lang="ko-KR" altLang="en-US" sz="16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벨류체인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구축 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에너지기업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자치단체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에너지협동조합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환경단체</a:t>
            </a:r>
            <a:endParaRPr lang="en-US" altLang="ko-KR" sz="16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시민참여 </a:t>
            </a:r>
            <a:r>
              <a:rPr lang="ko-KR" altLang="en-US" sz="16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펀딩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대전시노동권익센터 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500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만원 지원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+</a:t>
            </a:r>
            <a:r>
              <a:rPr lang="ko-KR" altLang="en-US" sz="16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네이버해피빈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990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+AP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에너지 </a:t>
            </a:r>
            <a:r>
              <a:rPr lang="en-US" altLang="ko-KR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1,000</a:t>
            </a:r>
            <a:r>
              <a:rPr lang="ko-KR" altLang="en-US" sz="16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endParaRPr lang="en-US" altLang="ko-KR" sz="16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" name="Picture 2" descr="이미지: 텍스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"/>
            <a:ext cx="2699792" cy="269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725144"/>
            <a:ext cx="5035618" cy="2137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766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624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179512" y="44624"/>
            <a:ext cx="8640960" cy="1152128"/>
          </a:xfrm>
        </p:spPr>
        <p:txBody>
          <a:bodyPr/>
          <a:lstStyle/>
          <a:p>
            <a:pPr algn="l"/>
            <a:r>
              <a:rPr lang="ko-KR" altLang="en-US" sz="4000" b="1" dirty="0" smtClean="0">
                <a:solidFill>
                  <a:srgbClr val="00B050"/>
                </a:solidFill>
              </a:rPr>
              <a:t>태양광발전 전력거래 플랫폼</a:t>
            </a:r>
            <a:endParaRPr lang="ko-KR" altLang="en-US" sz="1600" b="1" dirty="0" smtClean="0">
              <a:solidFill>
                <a:srgbClr val="00B050"/>
              </a:solidFill>
            </a:endParaRPr>
          </a:p>
        </p:txBody>
      </p:sp>
      <p:pic>
        <p:nvPicPr>
          <p:cNvPr id="1026" name="Picture 2" descr="경북도 제공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02642"/>
            <a:ext cx="6124575" cy="34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323529" y="5129316"/>
            <a:ext cx="842756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rgbClr val="0070C0"/>
                </a:solidFill>
              </a:rPr>
              <a:t> 소규모 태양광 전력거래 플랫폼 서비스 가능</a:t>
            </a:r>
            <a:r>
              <a:rPr lang="en-US" altLang="ko-KR" sz="1400" dirty="0" smtClean="0">
                <a:solidFill>
                  <a:srgbClr val="0070C0"/>
                </a:solidFill>
              </a:rPr>
              <a:t>(2021</a:t>
            </a:r>
            <a:r>
              <a:rPr lang="ko-KR" altLang="en-US" sz="1400" dirty="0" smtClean="0">
                <a:solidFill>
                  <a:srgbClr val="0070C0"/>
                </a:solidFill>
              </a:rPr>
              <a:t>년 </a:t>
            </a:r>
            <a:r>
              <a:rPr lang="en-US" altLang="ko-KR" sz="1400" dirty="0" smtClean="0">
                <a:solidFill>
                  <a:srgbClr val="0070C0"/>
                </a:solidFill>
              </a:rPr>
              <a:t>3</a:t>
            </a:r>
            <a:r>
              <a:rPr lang="ko-KR" altLang="en-US" sz="1400" dirty="0" smtClean="0">
                <a:solidFill>
                  <a:srgbClr val="0070C0"/>
                </a:solidFill>
              </a:rPr>
              <a:t>월 </a:t>
            </a:r>
            <a:r>
              <a:rPr lang="en-US" altLang="ko-KR" sz="1400" dirty="0" smtClean="0">
                <a:solidFill>
                  <a:srgbClr val="0070C0"/>
                </a:solidFill>
              </a:rPr>
              <a:t>11</a:t>
            </a:r>
            <a:r>
              <a:rPr lang="ko-KR" altLang="en-US" sz="1400" dirty="0" smtClean="0">
                <a:solidFill>
                  <a:srgbClr val="0070C0"/>
                </a:solidFill>
              </a:rPr>
              <a:t>일</a:t>
            </a:r>
            <a:r>
              <a:rPr lang="en-US" altLang="ko-KR" sz="1400" dirty="0" smtClean="0">
                <a:solidFill>
                  <a:srgbClr val="0070C0"/>
                </a:solidFill>
              </a:rPr>
              <a:t>, </a:t>
            </a:r>
            <a:r>
              <a:rPr lang="ko-KR" altLang="en-US" sz="1400" dirty="0" smtClean="0">
                <a:solidFill>
                  <a:srgbClr val="0070C0"/>
                </a:solidFill>
              </a:rPr>
              <a:t>산업통상자원부 </a:t>
            </a:r>
            <a:r>
              <a:rPr lang="ko-KR" altLang="en-US" sz="1400" dirty="0">
                <a:solidFill>
                  <a:srgbClr val="0070C0"/>
                </a:solidFill>
              </a:rPr>
              <a:t>실</a:t>
            </a:r>
            <a:r>
              <a:rPr lang="ko-KR" altLang="en-US" sz="1400" dirty="0" smtClean="0">
                <a:solidFill>
                  <a:srgbClr val="0070C0"/>
                </a:solidFill>
              </a:rPr>
              <a:t>증특례</a:t>
            </a:r>
            <a:r>
              <a:rPr lang="en-US" altLang="ko-KR" sz="1400" dirty="0" smtClean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rgbClr val="7030A0"/>
                </a:solidFill>
              </a:rPr>
              <a:t>  H</a:t>
            </a:r>
            <a:r>
              <a:rPr lang="ko-KR" altLang="en-US" sz="1400" dirty="0" smtClean="0">
                <a:solidFill>
                  <a:srgbClr val="7030A0"/>
                </a:solidFill>
              </a:rPr>
              <a:t>에너지가 실증특례 받은 </a:t>
            </a:r>
            <a:r>
              <a:rPr lang="en-US" altLang="ko-KR" sz="1400" dirty="0" smtClean="0">
                <a:solidFill>
                  <a:srgbClr val="7030A0"/>
                </a:solidFill>
              </a:rPr>
              <a:t>&lt;</a:t>
            </a:r>
            <a:r>
              <a:rPr lang="ko-KR" altLang="en-US" sz="1400" dirty="0" smtClean="0">
                <a:solidFill>
                  <a:srgbClr val="7030A0"/>
                </a:solidFill>
              </a:rPr>
              <a:t>소규모 태양광 전력거래 플랫폼</a:t>
            </a:r>
            <a:r>
              <a:rPr lang="en-US" altLang="ko-KR" sz="1400" dirty="0" smtClean="0">
                <a:solidFill>
                  <a:srgbClr val="7030A0"/>
                </a:solidFill>
              </a:rPr>
              <a:t>&gt;</a:t>
            </a:r>
            <a:r>
              <a:rPr lang="ko-KR" altLang="en-US" sz="1400" dirty="0" smtClean="0">
                <a:solidFill>
                  <a:srgbClr val="7030A0"/>
                </a:solidFill>
              </a:rPr>
              <a:t>은 </a:t>
            </a:r>
            <a:endParaRPr lang="en-US" altLang="ko-KR" sz="1400" dirty="0" smtClean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7030A0"/>
                </a:solidFill>
              </a:rPr>
              <a:t> 협동조합이 옥상에서 생산한 소규모 태양광발전 전력을 조합원에게 판매할 수 있는 사업</a:t>
            </a:r>
            <a:r>
              <a:rPr lang="en-US" altLang="ko-KR" sz="1400" dirty="0" smtClean="0">
                <a:solidFill>
                  <a:srgbClr val="7030A0"/>
                </a:solidFill>
              </a:rPr>
              <a:t>.</a:t>
            </a:r>
            <a:endParaRPr lang="en-US" altLang="ko-KR" sz="1400" dirty="0" smtClean="0"/>
          </a:p>
        </p:txBody>
      </p:sp>
    </p:spTree>
    <p:extLst>
      <p:ext uri="{BB962C8B-B14F-4D97-AF65-F5344CB8AC3E}">
        <p14:creationId xmlns:p14="http://schemas.microsoft.com/office/powerpoint/2010/main" val="214088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624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79388" y="188640"/>
            <a:ext cx="4176712" cy="40005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ko-KR" altLang="en-US" sz="20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에너지전환 </a:t>
            </a:r>
            <a:r>
              <a:rPr lang="en-US" altLang="ko-KR" sz="20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+</a:t>
            </a:r>
            <a:endParaRPr lang="ko-KR" altLang="en-US" sz="20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Rectangle 41"/>
          <p:cNvSpPr>
            <a:spLocks noGrp="1" noChangeArrowheads="1"/>
          </p:cNvSpPr>
          <p:nvPr>
            <p:ph type="title"/>
          </p:nvPr>
        </p:nvSpPr>
        <p:spPr bwMode="white">
          <a:xfrm>
            <a:off x="179512" y="692696"/>
            <a:ext cx="8640960" cy="1152128"/>
          </a:xfrm>
        </p:spPr>
        <p:txBody>
          <a:bodyPr/>
          <a:lstStyle/>
          <a:p>
            <a:pPr algn="l"/>
            <a:r>
              <a:rPr lang="ko-KR" altLang="en-US" sz="4000" b="1" dirty="0" smtClean="0">
                <a:solidFill>
                  <a:srgbClr val="00B050"/>
                </a:solidFill>
              </a:rPr>
              <a:t>순환경제</a:t>
            </a:r>
            <a:r>
              <a:rPr lang="en-US" altLang="ko-KR" sz="4000" b="1" dirty="0">
                <a:solidFill>
                  <a:srgbClr val="00B050"/>
                </a:solidFill>
              </a:rPr>
              <a:t> </a:t>
            </a:r>
            <a:r>
              <a:rPr lang="en-US" altLang="ko-KR" sz="2000" b="1" dirty="0" smtClean="0">
                <a:solidFill>
                  <a:srgbClr val="00B050"/>
                </a:solidFill>
              </a:rPr>
              <a:t>CIRCULAR ECONOMY</a:t>
            </a:r>
            <a:endParaRPr lang="ko-KR" altLang="en-US" sz="1600" b="1" dirty="0" smtClean="0">
              <a:solidFill>
                <a:srgbClr val="00B050"/>
              </a:solidFill>
            </a:endParaRPr>
          </a:p>
        </p:txBody>
      </p:sp>
      <p:pic>
        <p:nvPicPr>
          <p:cNvPr id="10" name="Picture 2" descr="Circular Economy-순환경제 밖에선 관심이 뜨겁다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29638"/>
            <a:ext cx="6588169" cy="462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6"/>
          <p:cNvSpPr>
            <a:spLocks noChangeArrowheads="1"/>
          </p:cNvSpPr>
          <p:nvPr/>
        </p:nvSpPr>
        <p:spPr bwMode="auto">
          <a:xfrm>
            <a:off x="6043364" y="6351711"/>
            <a:ext cx="26003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출처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Sustainable brands</a:t>
            </a:r>
            <a:r>
              <a:rPr lang="ko-KR" altLang="en-US" sz="14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endParaRPr lang="en-US" altLang="ko-KR" sz="1600" b="1" dirty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757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0406" y="51594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390228" y="439504"/>
            <a:ext cx="85689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3R</a:t>
            </a:r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: Reduce(</a:t>
            </a:r>
            <a:r>
              <a:rPr lang="ko-KR" altLang="en-US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감</a:t>
            </a:r>
            <a:r>
              <a:rPr lang="ko-KR" altLang="en-US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량</a:t>
            </a:r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), Reuse(</a:t>
            </a:r>
            <a:r>
              <a:rPr lang="ko-KR" altLang="en-US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재사용</a:t>
            </a:r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), Recycle(</a:t>
            </a:r>
            <a:r>
              <a:rPr lang="ko-KR" altLang="en-US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재활용</a:t>
            </a:r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en-US" altLang="ko-KR" dirty="0" smtClean="0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4R</a:t>
            </a:r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Reduce(</a:t>
            </a:r>
            <a:r>
              <a:rPr lang="ko-KR" altLang="en-US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감량</a:t>
            </a:r>
            <a:r>
              <a:rPr lang="en-US" altLang="ko-KR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), Reuse(</a:t>
            </a:r>
            <a:r>
              <a:rPr lang="ko-KR" altLang="en-US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재사용</a:t>
            </a:r>
            <a:r>
              <a:rPr lang="en-US" altLang="ko-KR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), Recycle(</a:t>
            </a:r>
            <a:r>
              <a:rPr lang="ko-KR" altLang="en-US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재활용</a:t>
            </a:r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+ </a:t>
            </a:r>
            <a:endParaRPr lang="en-US" altLang="ko-KR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1) Refuse(</a:t>
            </a:r>
            <a:r>
              <a:rPr lang="ko-KR" altLang="en-US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불필요한 물건 사지 않기</a:t>
            </a:r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en-US" altLang="ko-KR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2) Remove(</a:t>
            </a:r>
            <a:r>
              <a:rPr lang="ko-KR" altLang="en-US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포장 제거</a:t>
            </a:r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en-US" altLang="ko-KR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3) Regulate(</a:t>
            </a:r>
            <a:r>
              <a:rPr lang="ko-KR" altLang="en-US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규제</a:t>
            </a:r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endParaRPr lang="ko-KR" altLang="en-US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26" name="Picture 2" descr="https://blogfiles.pstatic.net/MjAxODA1MzBfMjYy/MDAxNTI3NjQwODk3NzM4.cMClmSgt7p_Ms8eHeyUsB7RGyQaapmTRfH-hHWkDwOcg.NMwG3KKoOwjKuC-4Uzpv2D4VeyNpcLJtI2JApig0HcAg.JPEG.mesns/%EC%93%B0%EB%A0%88%EA%B8%B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248269"/>
            <a:ext cx="54006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1006087" y="2284130"/>
            <a:ext cx="781438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rgbClr val="0070C0"/>
                </a:solidFill>
              </a:rPr>
              <a:t> </a:t>
            </a:r>
            <a:r>
              <a:rPr lang="ko-KR" altLang="en-US" sz="1600" dirty="0" err="1" smtClean="0">
                <a:solidFill>
                  <a:srgbClr val="0070C0"/>
                </a:solidFill>
              </a:rPr>
              <a:t>오렌</a:t>
            </a:r>
            <a:r>
              <a:rPr lang="ko-KR" altLang="en-US" sz="1600" dirty="0" smtClean="0">
                <a:solidFill>
                  <a:srgbClr val="0070C0"/>
                </a:solidFill>
              </a:rPr>
              <a:t> </a:t>
            </a:r>
            <a:r>
              <a:rPr lang="ko-KR" altLang="en-US" sz="1600" dirty="0" err="1" smtClean="0">
                <a:solidFill>
                  <a:srgbClr val="0070C0"/>
                </a:solidFill>
              </a:rPr>
              <a:t>리온스</a:t>
            </a:r>
            <a:r>
              <a:rPr lang="en-US" altLang="ko-KR" sz="1600" dirty="0" smtClean="0">
                <a:solidFill>
                  <a:srgbClr val="0070C0"/>
                </a:solidFill>
              </a:rPr>
              <a:t>(Oren Lyons), </a:t>
            </a:r>
            <a:r>
              <a:rPr lang="ko-KR" altLang="en-US" sz="1600" dirty="0" err="1" smtClean="0">
                <a:solidFill>
                  <a:srgbClr val="0070C0"/>
                </a:solidFill>
              </a:rPr>
              <a:t>오</a:t>
            </a:r>
            <a:r>
              <a:rPr lang="ko-KR" altLang="en-US" sz="1600" dirty="0" err="1">
                <a:solidFill>
                  <a:srgbClr val="0070C0"/>
                </a:solidFill>
              </a:rPr>
              <a:t>논</a:t>
            </a:r>
            <a:r>
              <a:rPr lang="ko-KR" altLang="en-US" sz="1600" dirty="0" err="1" smtClean="0">
                <a:solidFill>
                  <a:srgbClr val="0070C0"/>
                </a:solidFill>
              </a:rPr>
              <a:t>다가</a:t>
            </a:r>
            <a:r>
              <a:rPr lang="en-US" altLang="ko-KR" sz="1600" dirty="0" smtClean="0">
                <a:solidFill>
                  <a:srgbClr val="0070C0"/>
                </a:solidFill>
              </a:rPr>
              <a:t>(Onondaga)</a:t>
            </a:r>
            <a:r>
              <a:rPr lang="ko-KR" altLang="en-US" sz="1600" dirty="0" smtClean="0">
                <a:solidFill>
                  <a:srgbClr val="0070C0"/>
                </a:solidFill>
              </a:rPr>
              <a:t>족의 선지자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7030A0"/>
                </a:solidFill>
              </a:rPr>
              <a:t>“당신들이 </a:t>
            </a:r>
            <a:r>
              <a:rPr lang="en-US" altLang="ko-KR" sz="1400" dirty="0" smtClean="0">
                <a:solidFill>
                  <a:srgbClr val="7030A0"/>
                </a:solidFill>
              </a:rPr>
              <a:t>‘</a:t>
            </a:r>
            <a:r>
              <a:rPr lang="ko-KR" altLang="en-US" sz="1400" dirty="0" smtClean="0">
                <a:solidFill>
                  <a:srgbClr val="7030A0"/>
                </a:solidFill>
              </a:rPr>
              <a:t>우리의 천연자원</a:t>
            </a:r>
            <a:r>
              <a:rPr lang="en-US" altLang="ko-KR" sz="1400" dirty="0" smtClean="0">
                <a:solidFill>
                  <a:srgbClr val="7030A0"/>
                </a:solidFill>
              </a:rPr>
              <a:t>’</a:t>
            </a:r>
            <a:r>
              <a:rPr lang="ko-KR" altLang="en-US" sz="1400" dirty="0" smtClean="0">
                <a:solidFill>
                  <a:srgbClr val="7030A0"/>
                </a:solidFill>
              </a:rPr>
              <a:t>이라고 부르는 것들을 우리 부족은 </a:t>
            </a:r>
            <a:r>
              <a:rPr lang="en-US" altLang="ko-KR" sz="1400" dirty="0" smtClean="0">
                <a:solidFill>
                  <a:srgbClr val="7030A0"/>
                </a:solidFill>
              </a:rPr>
              <a:t>‘</a:t>
            </a:r>
            <a:r>
              <a:rPr lang="ko-KR" altLang="en-US" sz="1400" dirty="0" smtClean="0">
                <a:solidFill>
                  <a:srgbClr val="7030A0"/>
                </a:solidFill>
              </a:rPr>
              <a:t>우리의 친척</a:t>
            </a:r>
            <a:r>
              <a:rPr lang="en-US" altLang="ko-KR" sz="1400" dirty="0" smtClean="0">
                <a:solidFill>
                  <a:srgbClr val="7030A0"/>
                </a:solidFill>
              </a:rPr>
              <a:t>’</a:t>
            </a:r>
            <a:r>
              <a:rPr lang="ko-KR" altLang="en-US" sz="1400" dirty="0" smtClean="0">
                <a:solidFill>
                  <a:srgbClr val="7030A0"/>
                </a:solidFill>
              </a:rPr>
              <a:t>이라 부른다”</a:t>
            </a:r>
            <a:endParaRPr lang="en-US" altLang="ko-KR" sz="1400" dirty="0" smtClean="0"/>
          </a:p>
        </p:txBody>
      </p:sp>
    </p:spTree>
    <p:extLst>
      <p:ext uri="{BB962C8B-B14F-4D97-AF65-F5344CB8AC3E}">
        <p14:creationId xmlns:p14="http://schemas.microsoft.com/office/powerpoint/2010/main" val="170465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11"/>
          <p:cNvSpPr>
            <a:spLocks noChangeArrowheads="1"/>
          </p:cNvSpPr>
          <p:nvPr/>
        </p:nvSpPr>
        <p:spPr bwMode="auto">
          <a:xfrm>
            <a:off x="-81279" y="2768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527704"/>
              </p:ext>
            </p:extLst>
          </p:nvPr>
        </p:nvGraphicFramePr>
        <p:xfrm>
          <a:off x="4788024" y="4051562"/>
          <a:ext cx="3770641" cy="2761814"/>
        </p:xfrm>
        <a:graphic>
          <a:graphicData uri="http://schemas.openxmlformats.org/drawingml/2006/table">
            <a:tbl>
              <a:tblPr/>
              <a:tblGrid>
                <a:gridCol w="3770641"/>
              </a:tblGrid>
              <a:tr h="273630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2021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년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5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월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13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일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개관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내부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기후위기 공감 에너지전환 도서관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지역농산물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환경상품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에너지상품 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판매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일회용품 없는 매장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외부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태양광발전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프리마켓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및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비전력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공연 마당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전기급속충전소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빗물통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무환자나무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자전거 시설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 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0711" marR="30711" marT="9307" marB="93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41"/>
          <p:cNvSpPr txBox="1">
            <a:spLocks noChangeArrowheads="1"/>
          </p:cNvSpPr>
          <p:nvPr/>
        </p:nvSpPr>
        <p:spPr bwMode="white">
          <a:xfrm>
            <a:off x="35496" y="-27384"/>
            <a:ext cx="8496944" cy="9206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b="1" dirty="0" err="1" smtClean="0">
                <a:solidFill>
                  <a:srgbClr val="00B050"/>
                </a:solidFill>
              </a:rPr>
              <a:t>미호동넷제로공판장</a:t>
            </a:r>
            <a:r>
              <a:rPr lang="ko-KR" altLang="en-US" sz="4000" b="1" dirty="0" smtClean="0">
                <a:solidFill>
                  <a:srgbClr val="00B050"/>
                </a:solidFill>
              </a:rPr>
              <a:t> </a:t>
            </a:r>
            <a:endParaRPr lang="ko-KR" altLang="en-US" sz="1600" b="1" dirty="0" smtClean="0">
              <a:solidFill>
                <a:srgbClr val="00B050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323529" y="1052736"/>
            <a:ext cx="3766068" cy="28245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4355976" y="443097"/>
            <a:ext cx="4653279" cy="348995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288032" y="3969060"/>
            <a:ext cx="3851920" cy="288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96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800100" y="544513"/>
            <a:ext cx="7559675" cy="0"/>
          </a:xfrm>
          <a:prstGeom prst="line">
            <a:avLst/>
          </a:prstGeom>
          <a:ln w="95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2432050" y="1484313"/>
            <a:ext cx="4443413" cy="1439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sz="2400" dirty="0">
                <a:solidFill>
                  <a:srgbClr val="CC00FF"/>
                </a:solidFill>
              </a:rPr>
              <a:t>시민 재생에너지 </a:t>
            </a:r>
            <a:r>
              <a:rPr lang="ko-KR" altLang="en-US" sz="2400" dirty="0" smtClean="0">
                <a:solidFill>
                  <a:srgbClr val="CC00FF"/>
                </a:solidFill>
              </a:rPr>
              <a:t>체험공</a:t>
            </a:r>
            <a:r>
              <a:rPr lang="ko-KR" altLang="en-US" sz="2400" dirty="0">
                <a:solidFill>
                  <a:srgbClr val="CC00FF"/>
                </a:solidFill>
              </a:rPr>
              <a:t>유</a:t>
            </a:r>
            <a:r>
              <a:rPr lang="ko-KR" altLang="en-US" sz="2400" dirty="0" smtClean="0">
                <a:solidFill>
                  <a:srgbClr val="CC00FF"/>
                </a:solidFill>
              </a:rPr>
              <a:t> </a:t>
            </a:r>
            <a:endParaRPr lang="en-US" altLang="ko-KR" sz="2400" dirty="0">
              <a:solidFill>
                <a:srgbClr val="CC00FF"/>
              </a:solidFill>
            </a:endParaRPr>
          </a:p>
          <a:p>
            <a:pPr algn="ctr" eaLnBrk="1" latinLnBrk="1" hangingPunct="1">
              <a:defRPr/>
            </a:pPr>
            <a:r>
              <a:rPr lang="en-US" altLang="ko-KR" sz="2400" dirty="0">
                <a:solidFill>
                  <a:srgbClr val="00B050"/>
                </a:solidFill>
              </a:rPr>
              <a:t>C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itizen </a:t>
            </a:r>
            <a:r>
              <a:rPr lang="en-US" altLang="ko-KR" sz="2400" dirty="0">
                <a:solidFill>
                  <a:srgbClr val="00B050"/>
                </a:solidFill>
              </a:rPr>
              <a:t>R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enewable </a:t>
            </a:r>
            <a:r>
              <a:rPr lang="en-US" altLang="ko-KR" sz="2400" dirty="0">
                <a:solidFill>
                  <a:srgbClr val="00B050"/>
                </a:solidFill>
              </a:rPr>
              <a:t>E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nergy </a:t>
            </a:r>
            <a:r>
              <a:rPr lang="en-US" altLang="ko-KR" sz="2400" dirty="0">
                <a:solidFill>
                  <a:srgbClr val="00B050"/>
                </a:solidFill>
              </a:rPr>
              <a:t>E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xperiential </a:t>
            </a:r>
            <a:r>
              <a:rPr lang="en-US" altLang="ko-KR" sz="2400" dirty="0">
                <a:solidFill>
                  <a:srgbClr val="00B050"/>
                </a:solidFill>
              </a:rPr>
              <a:t>M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anagement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925513" y="3141663"/>
            <a:ext cx="7302500" cy="28500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latinLnBrk="1" hangingPunct="1">
              <a:lnSpc>
                <a:spcPct val="160000"/>
              </a:lnSpc>
              <a:defRPr/>
            </a:pPr>
            <a:r>
              <a:rPr lang="ko-KR" altLang="en-US" sz="1600" kern="0" dirty="0">
                <a:solidFill>
                  <a:srgbClr val="000000"/>
                </a:solidFill>
                <a:latin typeface="+mn-ea"/>
              </a:rPr>
              <a:t>태양광발전기 설치는 주민들에게 새로운 경험이다</a:t>
            </a:r>
            <a:r>
              <a:rPr lang="en-US" altLang="ko-KR" sz="1600" kern="0" dirty="0">
                <a:solidFill>
                  <a:srgbClr val="000000"/>
                </a:solidFill>
                <a:latin typeface="+mn-ea"/>
              </a:rPr>
              <a:t>. </a:t>
            </a:r>
            <a:r>
              <a:rPr lang="ko-KR" altLang="en-US" sz="1600" kern="0" dirty="0">
                <a:solidFill>
                  <a:srgbClr val="000000"/>
                </a:solidFill>
                <a:latin typeface="+mn-ea"/>
              </a:rPr>
              <a:t>새로운 경험은 손실위험이 높아 쉽게 행동을 선택하지 못한다</a:t>
            </a:r>
            <a:r>
              <a:rPr lang="en-US" altLang="ko-KR" sz="1600" kern="0" dirty="0">
                <a:solidFill>
                  <a:srgbClr val="000000"/>
                </a:solidFill>
                <a:latin typeface="+mn-ea"/>
              </a:rPr>
              <a:t>. </a:t>
            </a:r>
            <a:r>
              <a:rPr lang="ko-KR" altLang="en-US" sz="1600" kern="0" dirty="0">
                <a:solidFill>
                  <a:srgbClr val="000000"/>
                </a:solidFill>
                <a:latin typeface="+mn-ea"/>
              </a:rPr>
              <a:t>이런 경우 자신과 주위 </a:t>
            </a:r>
            <a:r>
              <a:rPr lang="ko-KR" altLang="en-US" sz="1600" kern="0" dirty="0" err="1">
                <a:solidFill>
                  <a:srgbClr val="000000"/>
                </a:solidFill>
                <a:latin typeface="+mn-ea"/>
              </a:rPr>
              <a:t>영향자들의</a:t>
            </a:r>
            <a:r>
              <a:rPr lang="ko-KR" altLang="en-US" sz="1600" kern="0" dirty="0">
                <a:solidFill>
                  <a:srgbClr val="000000"/>
                </a:solidFill>
                <a:latin typeface="+mn-ea"/>
              </a:rPr>
              <a:t> 체험을 선택의 기준으로 한다</a:t>
            </a:r>
            <a:r>
              <a:rPr lang="en-US" altLang="ko-KR" sz="1600" kern="0" dirty="0">
                <a:solidFill>
                  <a:srgbClr val="000000"/>
                </a:solidFill>
                <a:latin typeface="+mn-ea"/>
              </a:rPr>
              <a:t>. </a:t>
            </a:r>
          </a:p>
          <a:p>
            <a:pPr algn="just" eaLnBrk="1" latinLnBrk="1" hangingPunct="1">
              <a:lnSpc>
                <a:spcPct val="160000"/>
              </a:lnSpc>
              <a:defRPr/>
            </a:pPr>
            <a:r>
              <a:rPr lang="ko-KR" altLang="en-US" sz="1600" kern="0" dirty="0" smtClean="0">
                <a:solidFill>
                  <a:srgbClr val="000000"/>
                </a:solidFill>
                <a:latin typeface="+mn-ea"/>
              </a:rPr>
              <a:t>주민 </a:t>
            </a:r>
            <a:r>
              <a:rPr lang="ko-KR" altLang="en-US" sz="1600" kern="0" dirty="0">
                <a:solidFill>
                  <a:srgbClr val="000000"/>
                </a:solidFill>
                <a:latin typeface="+mn-ea"/>
              </a:rPr>
              <a:t>조사결과에서도 태양광발전 경험을 공유할 때 주민들의 호의도가 높아지는 것으로 나타났다</a:t>
            </a:r>
            <a:r>
              <a:rPr lang="en-US" altLang="ko-KR" sz="1600" kern="0" dirty="0">
                <a:solidFill>
                  <a:srgbClr val="000000"/>
                </a:solidFill>
                <a:latin typeface="+mn-ea"/>
              </a:rPr>
              <a:t>. </a:t>
            </a:r>
          </a:p>
          <a:p>
            <a:pPr algn="just" eaLnBrk="1" latinLnBrk="1" hangingPunct="1">
              <a:lnSpc>
                <a:spcPct val="160000"/>
              </a:lnSpc>
              <a:defRPr/>
            </a:pPr>
            <a:r>
              <a:rPr lang="ko-KR" altLang="en-US" sz="1600" b="1" kern="0" dirty="0">
                <a:solidFill>
                  <a:srgbClr val="000000"/>
                </a:solidFill>
                <a:latin typeface="+mn-ea"/>
              </a:rPr>
              <a:t>시민재생에너지체험관리</a:t>
            </a:r>
            <a:r>
              <a:rPr lang="ko-KR" altLang="en-US" sz="1600" kern="0" dirty="0">
                <a:solidFill>
                  <a:srgbClr val="000000"/>
                </a:solidFill>
                <a:latin typeface="+mn-ea"/>
              </a:rPr>
              <a:t>는 주민들 사이에서 다양한 체험을 지속적으로 제공하고 관리하는 프로그램이다</a:t>
            </a:r>
            <a:r>
              <a:rPr lang="en-US" altLang="ko-KR" sz="1600" kern="0" dirty="0">
                <a:solidFill>
                  <a:srgbClr val="000000"/>
                </a:solidFill>
                <a:latin typeface="+mn-ea"/>
              </a:rPr>
              <a:t>. </a:t>
            </a:r>
          </a:p>
        </p:txBody>
      </p:sp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265863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35635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에너지전환 시민체험과 공유 그리고 협력</a:t>
            </a:r>
          </a:p>
        </p:txBody>
      </p:sp>
      <p:pic>
        <p:nvPicPr>
          <p:cNvPr id="87043" name="Picture 3" descr="D:\work\WORK\대기질 운동\기후변화\독일연수 2013\사진\사무실 - 복사본\IMG_30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397568"/>
            <a:ext cx="3643338" cy="2428892"/>
          </a:xfrm>
          <a:prstGeom prst="rect">
            <a:avLst/>
          </a:prstGeom>
          <a:noFill/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45" y="1176034"/>
            <a:ext cx="2128161" cy="3101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72" y="4397568"/>
            <a:ext cx="4318031" cy="242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www.djeco.or.kr/img_up/shop_pds/djeco/bbs/sub2_9/add_img/2019/20191003--bul-hwi1-ho-bal-jeon-so-c15704992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377" y="1124744"/>
            <a:ext cx="4203673" cy="315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88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814989"/>
              </p:ext>
            </p:extLst>
          </p:nvPr>
        </p:nvGraphicFramePr>
        <p:xfrm>
          <a:off x="179388" y="5137820"/>
          <a:ext cx="8964612" cy="1720180"/>
        </p:xfrm>
        <a:graphic>
          <a:graphicData uri="http://schemas.openxmlformats.org/drawingml/2006/table">
            <a:tbl>
              <a:tblPr/>
              <a:tblGrid>
                <a:gridCol w="8964612"/>
              </a:tblGrid>
              <a:tr h="1720180">
                <a:tc>
                  <a:txBody>
                    <a:bodyPr/>
                    <a:lstStyle/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2020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년  정부 그린뉴딜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정책 추진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문재인 대통령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2050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년 탄소중립 선언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2021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년 국회 탄소중립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법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그린뉴딜기본법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기후위기대응법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에너지전환기본법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녹색금융촉진법 등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</a:t>
                      </a: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입법 추진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 </a:t>
                      </a: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대통령 직속 탄소중립위원회 발족</a:t>
                      </a:r>
                      <a:endParaRPr lang="ko-KR" altLang="en-US" sz="15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0708" marR="30708" marT="9309" marB="930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106" name="Text Box 5"/>
          <p:cNvSpPr txBox="1">
            <a:spLocks noChangeArrowheads="1"/>
          </p:cNvSpPr>
          <p:nvPr/>
        </p:nvSpPr>
        <p:spPr bwMode="auto">
          <a:xfrm>
            <a:off x="179388" y="260648"/>
            <a:ext cx="4176712" cy="40005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en-US" altLang="ko-KR" sz="20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2021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탈탄소시대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시작</a:t>
            </a:r>
            <a:endParaRPr lang="ko-KR" altLang="en-US" sz="2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107" name="Picture 2" descr="문 대통령, '그린 뉴딜' 관련 부처 합동 보고 지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836712"/>
            <a:ext cx="7531100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567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1745272"/>
              </p:ext>
            </p:extLst>
          </p:nvPr>
        </p:nvGraphicFramePr>
        <p:xfrm>
          <a:off x="107504" y="908720"/>
          <a:ext cx="8964612" cy="4773943"/>
        </p:xfrm>
        <a:graphic>
          <a:graphicData uri="http://schemas.openxmlformats.org/drawingml/2006/table">
            <a:tbl>
              <a:tblPr/>
              <a:tblGrid>
                <a:gridCol w="8964612"/>
              </a:tblGrid>
              <a:tr h="1720180">
                <a:tc>
                  <a:txBody>
                    <a:bodyPr/>
                    <a:lstStyle/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2020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년 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10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월 문재인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대통령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2050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년 탄소중립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선언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  12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월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&lt;2050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탄소중립 추진전략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&gt;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발표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2021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년 국회 탄소중립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법 입법 추진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 (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그린뉴딜기본법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기후위기대응법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에너지전환기본법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녹색금융촉진법 등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</a:t>
                      </a: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 5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월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&lt;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대통령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직속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탄소중립위원회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&gt;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발족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2050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탄소중립 시나리오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안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검토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&lt;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탄소중립 시나리오 주요 내용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&gt;</a:t>
                      </a: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산업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석탄발전 중단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화석 에너지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-&gt;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재생 에너지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수송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76%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이상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전기차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수소차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전환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주행거리 감축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건물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제로에너지 건물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그린리모델링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농축산물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식생활 개선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육류소비 감소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을 통한 감축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농기계 전력화 등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폐기물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폐기물 감량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재활용 확대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생활폐기물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재활용율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90%)</a:t>
                      </a: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5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0708" marR="30708" marT="9309" marB="930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106" name="Text Box 5"/>
          <p:cNvSpPr txBox="1">
            <a:spLocks noChangeArrowheads="1"/>
          </p:cNvSpPr>
          <p:nvPr/>
        </p:nvSpPr>
        <p:spPr bwMode="auto">
          <a:xfrm>
            <a:off x="179388" y="260648"/>
            <a:ext cx="4176712" cy="40005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en-US" altLang="ko-KR" sz="20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탄소중립위원회</a:t>
            </a:r>
            <a:endParaRPr lang="ko-KR" altLang="en-US" sz="2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3814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34925" y="4437063"/>
          <a:ext cx="9020175" cy="1439862"/>
        </p:xfrm>
        <a:graphic>
          <a:graphicData uri="http://schemas.openxmlformats.org/drawingml/2006/table">
            <a:tbl>
              <a:tblPr/>
              <a:tblGrid>
                <a:gridCol w="9020175"/>
              </a:tblGrid>
              <a:tr h="1439862">
                <a:tc>
                  <a:txBody>
                    <a:bodyPr/>
                    <a:lstStyle/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0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◆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전국 에너지전환 민관협력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플렛폼과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컨텐츠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모범 사례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-&gt;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제주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서울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대구 등 확산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◆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대덕에너지지페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호 갤러리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’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내일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’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개관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2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호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넷제로에너지카페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3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호 에너지전환도서관 등 추진필요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◆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코로나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19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극복과 대덕구형 그린뉴딜 사업 추진 필요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에너지자립 생태마을 추진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 </a:t>
                      </a:r>
                      <a:endParaRPr lang="ko-KR" altLang="en-US" sz="15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0712" marR="30712" marT="9307" marB="93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8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pic>
        <p:nvPicPr>
          <p:cNvPr id="3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1371600"/>
            <a:ext cx="4733925" cy="284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3" name="Text Box 5"/>
          <p:cNvSpPr txBox="1">
            <a:spLocks noChangeArrowheads="1"/>
          </p:cNvSpPr>
          <p:nvPr/>
        </p:nvSpPr>
        <p:spPr bwMode="auto">
          <a:xfrm>
            <a:off x="179388" y="549275"/>
            <a:ext cx="5976788" cy="40011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en-US" altLang="ko-KR" sz="20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에너지전환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플렛폼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대덕에너지카페  </a:t>
            </a:r>
            <a:endParaRPr lang="ko-KR" altLang="en-US" sz="2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265863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사람 1명, 앉아 있는 사람, 겉옷의 이미지일 수 있음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416" y="1371600"/>
            <a:ext cx="3839923" cy="2879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04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/>
          </p:nvPr>
        </p:nvGraphicFramePr>
        <p:xfrm>
          <a:off x="107950" y="4005064"/>
          <a:ext cx="8856663" cy="2085975"/>
        </p:xfrm>
        <a:graphic>
          <a:graphicData uri="http://schemas.openxmlformats.org/drawingml/2006/table">
            <a:tbl>
              <a:tblPr/>
              <a:tblGrid>
                <a:gridCol w="8856663"/>
              </a:tblGrid>
              <a:tr h="2085975">
                <a:tc>
                  <a:txBody>
                    <a:bodyPr/>
                    <a:lstStyle/>
                    <a:p>
                      <a:pPr marL="702900" marR="0" indent="-34290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사업명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미호동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넷제로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도서관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&amp;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공판장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702900" marR="0" indent="-34290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목   적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어린이와 청소년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주민들의 기후 생태 복합 문화공간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에너지전환 생태마을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생태관광 등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702900" marR="0" indent="-34290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장   소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미호동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정다운 쉼터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702900" marR="0" indent="-34290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주   관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미호동복지위원회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대덕구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신성이앤에스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대전충남녹색연합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      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에너지전환해유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사회적협동조합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0711" marR="30711" marT="9307" marB="93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30" name="Text Box 5"/>
          <p:cNvSpPr txBox="1">
            <a:spLocks noChangeArrowheads="1"/>
          </p:cNvSpPr>
          <p:nvPr/>
        </p:nvSpPr>
        <p:spPr bwMode="auto">
          <a:xfrm>
            <a:off x="179388" y="332656"/>
            <a:ext cx="6120804" cy="40011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en-US" altLang="ko-KR" sz="20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대덕에너지카페 </a:t>
            </a:r>
            <a:r>
              <a:rPr lang="en-US" altLang="ko-KR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 </a:t>
            </a:r>
            <a:r>
              <a:rPr lang="en-US" altLang="ko-KR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미호동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넷제로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도서관</a:t>
            </a:r>
            <a:r>
              <a:rPr lang="en-US" altLang="ko-KR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&amp;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공판장</a:t>
            </a:r>
            <a:endParaRPr lang="ko-KR" altLang="en-US" sz="2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131" name="Picture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5" y="1078068"/>
            <a:ext cx="3683787" cy="2764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사람 2명, 겉옷의 이미지일 수 있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653" y="1078067"/>
            <a:ext cx="5307146" cy="276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39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/>
          </p:nvPr>
        </p:nvGraphicFramePr>
        <p:xfrm>
          <a:off x="5798270" y="4293096"/>
          <a:ext cx="3132348" cy="1800200"/>
        </p:xfrm>
        <a:graphic>
          <a:graphicData uri="http://schemas.openxmlformats.org/drawingml/2006/table">
            <a:tbl>
              <a:tblPr/>
              <a:tblGrid>
                <a:gridCol w="3132348"/>
              </a:tblGrid>
              <a:tr h="1800200">
                <a:tc>
                  <a:txBody>
                    <a:bodyPr/>
                    <a:lstStyle/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청남대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개방과 함께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대청파출소 폐쇄 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수계기금으로 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미호동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정다운 마을쉼터 신축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(2017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년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</a:t>
                      </a:r>
                    </a:p>
                  </a:txBody>
                  <a:tcPr marL="30711" marR="30711" marT="9307" marB="93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30" name="Text Box 5"/>
          <p:cNvSpPr txBox="1">
            <a:spLocks noChangeArrowheads="1"/>
          </p:cNvSpPr>
          <p:nvPr/>
        </p:nvSpPr>
        <p:spPr bwMode="auto">
          <a:xfrm>
            <a:off x="179388" y="332656"/>
            <a:ext cx="6120804" cy="40011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ko-KR" altLang="en-US" sz="20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 대청파출소</a:t>
            </a:r>
            <a:r>
              <a:rPr lang="en-US" altLang="ko-KR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미호동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정다운 마을쉼터 </a:t>
            </a:r>
            <a:endParaRPr lang="ko-KR" altLang="en-US" sz="2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6" y="908720"/>
            <a:ext cx="5583854" cy="227280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6" y="3246252"/>
            <a:ext cx="5583854" cy="3639132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5798270" y="1268760"/>
          <a:ext cx="3132348" cy="1624731"/>
        </p:xfrm>
        <a:graphic>
          <a:graphicData uri="http://schemas.openxmlformats.org/drawingml/2006/table">
            <a:tbl>
              <a:tblPr/>
              <a:tblGrid>
                <a:gridCol w="3132348"/>
              </a:tblGrid>
              <a:tr h="1624731">
                <a:tc>
                  <a:txBody>
                    <a:bodyPr/>
                    <a:lstStyle/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대통령 별장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청남대로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인해 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미호동에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대청파출소 설치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0711" marR="30711" marT="9307" marB="93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842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5130" name="Text Box 5"/>
          <p:cNvSpPr txBox="1">
            <a:spLocks noChangeArrowheads="1"/>
          </p:cNvSpPr>
          <p:nvPr/>
        </p:nvSpPr>
        <p:spPr bwMode="auto">
          <a:xfrm>
            <a:off x="179388" y="332656"/>
            <a:ext cx="6120804" cy="40011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넷제로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도서관</a:t>
            </a:r>
            <a:r>
              <a:rPr lang="en-US" altLang="ko-KR" sz="20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리모델링</a:t>
            </a:r>
            <a:endParaRPr lang="ko-KR" altLang="en-US" sz="2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88" y="1053122"/>
            <a:ext cx="3718779" cy="2789084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225759" y="4149079"/>
          <a:ext cx="3672408" cy="2708921"/>
        </p:xfrm>
        <a:graphic>
          <a:graphicData uri="http://schemas.openxmlformats.org/drawingml/2006/table">
            <a:tbl>
              <a:tblPr/>
              <a:tblGrid>
                <a:gridCol w="3672408"/>
              </a:tblGrid>
              <a:tr h="2708921">
                <a:tc>
                  <a:txBody>
                    <a:bodyPr/>
                    <a:lstStyle/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일년에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1~2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회 이용하는 회의실을 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넷제로도서관으로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리모델링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기후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에너지전환 등 환경도서관과 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환경교육 및 모임 공간 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0711" marR="30711" marT="9307" marB="93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122" name="Picture 2" descr="사진 설명이 없습니다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1472" y="999570"/>
            <a:ext cx="3911315" cy="2933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사람 1명 이상의 이미지일 수 있음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997" y="4005064"/>
            <a:ext cx="3906084" cy="285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오른쪽 화살표 2"/>
          <p:cNvSpPr/>
          <p:nvPr/>
        </p:nvSpPr>
        <p:spPr>
          <a:xfrm>
            <a:off x="4211960" y="2420888"/>
            <a:ext cx="504056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693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5130" name="Text Box 5"/>
          <p:cNvSpPr txBox="1">
            <a:spLocks noChangeArrowheads="1"/>
          </p:cNvSpPr>
          <p:nvPr/>
        </p:nvSpPr>
        <p:spPr bwMode="auto">
          <a:xfrm>
            <a:off x="179388" y="332656"/>
            <a:ext cx="6120804" cy="40011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미호동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넷제로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공판장 기획</a:t>
            </a:r>
            <a:endParaRPr lang="ko-KR" altLang="en-US" sz="2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225759" y="4509120"/>
          <a:ext cx="8810737" cy="1584176"/>
        </p:xfrm>
        <a:graphic>
          <a:graphicData uri="http://schemas.openxmlformats.org/drawingml/2006/table">
            <a:tbl>
              <a:tblPr/>
              <a:tblGrid>
                <a:gridCol w="8810737"/>
              </a:tblGrid>
              <a:tr h="1584176">
                <a:tc>
                  <a:txBody>
                    <a:bodyPr/>
                    <a:lstStyle/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주민 소통과 협의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미호동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복지위원회와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협의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관계 기관 협의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문헌 조사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마을 역사와 문화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행정 자료 등 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사례조사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사전답사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국내외 마을공판장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제로웨시스트샵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서울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),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곡물집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완주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공주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등 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3600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지역주민 마을조사 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주민조사단 주민들 대상으로 삶과 공판장에 대한 설문조사 진행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0711" marR="30711" marT="9307" marB="93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170" name="Picture 2" descr="사람 1명 이상, 음식의 이미지일 수 있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219" y="929890"/>
            <a:ext cx="4388263" cy="329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content-ssn1-1.xx.fbcdn.net/v/t1.0-9/p720x720/141473206_3835356926507091_6643187981389897430_o.jpg?_nc_cat=103&amp;ccb=3&amp;_nc_sid=8bfeb9&amp;_nc_ohc=OEI8SsxaQPMAX-LIXwK&amp;_nc_ht=scontent-ssn1-1.xx&amp;tp=6&amp;oh=395e6b2f0e57698dc33a84a63f3785a1&amp;oe=605A1C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126" y="917059"/>
            <a:ext cx="4405370" cy="3304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37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5130" name="Text Box 5"/>
          <p:cNvSpPr txBox="1">
            <a:spLocks noChangeArrowheads="1"/>
          </p:cNvSpPr>
          <p:nvPr/>
        </p:nvSpPr>
        <p:spPr bwMode="auto">
          <a:xfrm>
            <a:off x="179388" y="332656"/>
            <a:ext cx="3718779" cy="40011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넷제로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공판장 시범운영</a:t>
            </a:r>
            <a:r>
              <a:rPr lang="en-US" altLang="ko-KR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2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157614" y="4365104"/>
          <a:ext cx="3478282" cy="2492896"/>
        </p:xfrm>
        <a:graphic>
          <a:graphicData uri="http://schemas.openxmlformats.org/drawingml/2006/table">
            <a:tbl>
              <a:tblPr/>
              <a:tblGrid>
                <a:gridCol w="3478282"/>
              </a:tblGrid>
              <a:tr h="2492896"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일반 매점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초코파이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사이다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컵라면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</a:t>
                      </a:r>
                    </a:p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상품들 반품 및 처리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</a:p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지역농산물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환경상품 계속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입고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</a:p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정월대보름 기획상품 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“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지구야 네 더위 내가 살게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”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출시 등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0711" marR="30711" marT="9307" marB="93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오른쪽 화살표 2"/>
          <p:cNvSpPr/>
          <p:nvPr/>
        </p:nvSpPr>
        <p:spPr>
          <a:xfrm>
            <a:off x="4427984" y="2420888"/>
            <a:ext cx="504056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31426" y="1100155"/>
            <a:ext cx="4152542" cy="3114407"/>
          </a:xfrm>
          <a:prstGeom prst="rect">
            <a:avLst/>
          </a:prstGeom>
        </p:spPr>
      </p:pic>
      <p:pic>
        <p:nvPicPr>
          <p:cNvPr id="9218" name="Picture 2" descr="사진 설명이 없습니다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457" y="1100155"/>
            <a:ext cx="4152543" cy="311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사진 설명이 없습니다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354" y="4276766"/>
            <a:ext cx="3441646" cy="2581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음식의 이미지일 수 있음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276766"/>
            <a:ext cx="194421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0406" y="51594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390228" y="439504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ko-KR" altLang="en-US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42628" y="260648"/>
            <a:ext cx="85689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 err="1" smtClean="0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대전형</a:t>
            </a:r>
            <a:r>
              <a:rPr lang="ko-KR" altLang="en-US" sz="3200" b="1" dirty="0" smtClean="0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3200" b="1" dirty="0" smtClean="0">
                <a:solidFill>
                  <a:srgbClr val="00B05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RE100</a:t>
            </a:r>
            <a:endParaRPr lang="en-US" altLang="ko-KR" sz="2000" b="1" dirty="0" smtClean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dirty="0" smtClean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대전시 </a:t>
            </a:r>
            <a:r>
              <a:rPr lang="ko-KR" altLang="en-US" dirty="0" err="1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수돗물병</a:t>
            </a:r>
            <a:r>
              <a:rPr lang="en-US" altLang="ko-KR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지역 </a:t>
            </a:r>
            <a:r>
              <a:rPr lang="ko-KR" altLang="en-US" dirty="0" err="1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막걸리병</a:t>
            </a:r>
            <a:r>
              <a:rPr lang="ko-KR" altLang="en-US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유리용기 교체</a:t>
            </a:r>
            <a:endParaRPr lang="ko-KR" altLang="en-US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7170" name="Picture 2" descr="https://pds.joins.com/news/component/newsis/201704/07/NISI20170407_0012873344_we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05" y="3501008"/>
            <a:ext cx="2752175" cy="322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대전, 막걸리열전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96" y="1592919"/>
            <a:ext cx="2755984" cy="1836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re100ì ëí ì´ë¯¸ì§ ê²ìê²°ê³¼">
            <a:extLst>
              <a:ext uri="{FF2B5EF4-FFF2-40B4-BE49-F238E27FC236}">
                <a16:creationId xmlns:a16="http://schemas.microsoft.com/office/drawing/2014/main" xmlns="" id="{27F11572-9D58-4BA3-B71D-65F6D7D27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040767"/>
            <a:ext cx="3168352" cy="153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external.ficn2-1.fna.fbcdn.net/safe_image.php?d=AQBANZ9EZbtwlO5x&amp;w=540&amp;h=282&amp;url=http%3A%2F%2Fojsfile.ohmynews.com%2FCRI_T_IMG%2F2019%2F0705%2FA0002551531_T.jpg&amp;cfs=1&amp;upscale=1&amp;fallback=news_d_placeholder_publisher&amp;_nc_hash=AQDsS3loI-yOoMN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605914"/>
            <a:ext cx="2881205" cy="1507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68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12" y="-99392"/>
            <a:ext cx="4441627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0"/>
            <a:ext cx="47630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03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5130" name="Text Box 5"/>
          <p:cNvSpPr txBox="1">
            <a:spLocks noChangeArrowheads="1"/>
          </p:cNvSpPr>
          <p:nvPr/>
        </p:nvSpPr>
        <p:spPr bwMode="auto">
          <a:xfrm>
            <a:off x="179388" y="332656"/>
            <a:ext cx="6120804" cy="40011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미호동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넷제로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공판장 시범 운영</a:t>
            </a:r>
            <a:endParaRPr lang="ko-KR" altLang="en-US" sz="2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2627783" y="4437112"/>
          <a:ext cx="6506799" cy="1770648"/>
        </p:xfrm>
        <a:graphic>
          <a:graphicData uri="http://schemas.openxmlformats.org/drawingml/2006/table">
            <a:tbl>
              <a:tblPr/>
              <a:tblGrid>
                <a:gridCol w="6506799"/>
              </a:tblGrid>
              <a:tr h="177064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지역주민들과 상품 개발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무우차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나물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/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무환자나무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심을 토지 모색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마을 다른 기업과 협력사업 개발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대청호로하스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캠핑장과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기후 캠핑 개발 협의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넷제로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판매대 설치 협의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대덕구청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대청호로하스캠핑장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등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</a:p>
                  </a:txBody>
                  <a:tcPr marL="30711" marR="30711" marT="9307" marB="93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198" name="Picture 6" descr="사람 1명, 앉아 있는 사람, 음식의 이미지일 수 있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025073"/>
            <a:ext cx="4357364" cy="3268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scontent-ssn1-1.xx.fbcdn.net/v/t1.0-9/p720x720/143491328_3840397779336339_7323422765161420881_o.jpg?_nc_cat=102&amp;ccb=3&amp;_nc_sid=8bfeb9&amp;_nc_ohc=JCbYLumw3H4AX-GNA0_&amp;_nc_ht=scontent-ssn1-1.xx&amp;tp=6&amp;oh=b631945d4beb32f828646101b69f323a&amp;oe=60583D6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6" y="4365104"/>
            <a:ext cx="2456874" cy="1842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음식, 문구: '대청호 로하스캠피장 Best Healing Place 대청호 로하스 캠핑장 푸른물에 물든 대청호 로하스 캠핑장에서 자연을 즐기며 소중한 추억을 만드세요. 실시간 예약하기'의 이미지일 수 있음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2890" y="1019565"/>
            <a:ext cx="2141693" cy="325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사진 설명이 없습니다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6" y="1011934"/>
            <a:ext cx="2406865" cy="320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171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5130" name="Text Box 5"/>
          <p:cNvSpPr txBox="1">
            <a:spLocks noChangeArrowheads="1"/>
          </p:cNvSpPr>
          <p:nvPr/>
        </p:nvSpPr>
        <p:spPr bwMode="auto">
          <a:xfrm>
            <a:off x="179388" y="332656"/>
            <a:ext cx="6120804" cy="40011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미호동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넷제로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공판장 오픈</a:t>
            </a:r>
            <a:r>
              <a:rPr lang="en-US" altLang="ko-KR" sz="20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준비</a:t>
            </a:r>
            <a:endParaRPr lang="ko-KR" altLang="en-US" sz="2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5309189" y="3933056"/>
          <a:ext cx="3753532" cy="2880320"/>
        </p:xfrm>
        <a:graphic>
          <a:graphicData uri="http://schemas.openxmlformats.org/drawingml/2006/table">
            <a:tbl>
              <a:tblPr/>
              <a:tblGrid>
                <a:gridCol w="3753532"/>
              </a:tblGrid>
              <a:tr h="288032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지역주민들과 소통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의견수렴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추진기관과 디자인 및 설계 협의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내부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지역농산물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환경상품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에너지상품 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판매소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일회용품 사용 금지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)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외부 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: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프리마켓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및 공연 가능한 마당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전기급속충전소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빗물통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, </a:t>
                      </a:r>
                      <a:r>
                        <a:rPr lang="ko-KR" altLang="en-US" sz="1500" b="1" kern="0" spc="0" baseline="0" dirty="0" err="1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무환자나무</a:t>
                      </a:r>
                      <a:endParaRPr lang="en-US" altLang="ko-KR" sz="1500" b="1" kern="0" spc="0" baseline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            </a:t>
                      </a:r>
                      <a:r>
                        <a:rPr lang="ko-KR" altLang="en-US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자전거이용자 시설</a:t>
                      </a:r>
                      <a:r>
                        <a:rPr lang="en-US" altLang="ko-KR" sz="15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. 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  <a:cs typeface="함초롬바탕" panose="02030604000101010101" pitchFamily="18" charset="-127"/>
                      </a:endParaRPr>
                    </a:p>
                  </a:txBody>
                  <a:tcPr marL="30711" marR="30711" marT="9307" marB="93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65262"/>
            <a:ext cx="5148064" cy="2895786"/>
          </a:xfrm>
          <a:prstGeom prst="rect">
            <a:avLst/>
          </a:prstGeom>
        </p:spPr>
      </p:pic>
      <p:pic>
        <p:nvPicPr>
          <p:cNvPr id="10242" name="Picture 2" descr="사진 설명이 없습니다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189" y="978473"/>
            <a:ext cx="3843434" cy="288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사진 설명이 없습니다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933056"/>
            <a:ext cx="5202804" cy="292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45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800"/>
          </a:p>
        </p:txBody>
      </p:sp>
      <p:sp>
        <p:nvSpPr>
          <p:cNvPr id="5130" name="Text Box 5"/>
          <p:cNvSpPr txBox="1">
            <a:spLocks noChangeArrowheads="1"/>
          </p:cNvSpPr>
          <p:nvPr/>
        </p:nvSpPr>
        <p:spPr bwMode="auto">
          <a:xfrm>
            <a:off x="179388" y="332656"/>
            <a:ext cx="6120804" cy="400110"/>
          </a:xfrm>
          <a:prstGeom prst="rect">
            <a:avLst/>
          </a:prstGeom>
          <a:solidFill>
            <a:srgbClr val="99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0" hangingPunct="1">
              <a:spcBef>
                <a:spcPct val="50000"/>
              </a:spcBef>
              <a:buFontTx/>
              <a:buNone/>
            </a:pP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미호동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넷제로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공판장 </a:t>
            </a:r>
            <a:r>
              <a:rPr lang="en-US" altLang="ko-KR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13</a:t>
            </a:r>
            <a:r>
              <a:rPr lang="ko-KR" altLang="en-US" sz="2000" b="1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오픈</a:t>
            </a:r>
            <a:endParaRPr lang="ko-KR" altLang="en-US" sz="20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26" name="Picture 2" descr="병원의 이미지일 수 있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15" y="981439"/>
            <a:ext cx="3584397" cy="268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사람 1명 이상, 꽃, 문구: '넷제로는 온실가스 배출량(+)과 흡수량(-)을 같도록 만들어더이상온실가스가늘지않 '탄소중립'상태를말합니다. '탄소중립'상태를 NET-ZERO 미호 미호동 넷제로 공판장 개관합니다 2021.05.13( 15:00 15:40 개관식에 참석하신 분께 기념품으로 플라스틱 프리 샴푸바를 드립니다! 개관식 주요 일정 축하공연 지구를 지키는 1.5도 현판식 축하인사 넷제로 주민합창단 공연 오픈 이벤트(5/31까지) 1) 선착순 하루 30명 구매고객 모두에게 대나무칫솔/천연 고무장갑 택기 2) 5만원 구매고객에게 환경 권과 할인쿠폰(다음 방문 사용가능) 증정 오시는길 대전광역시 대덕구 대청로 515 042-933-3400 주최 대전광역시대덕구 신탄진 행정복지센터 건너편(정류장 번호 52840) 72, 73번 버스 탑승해 약 15분 후 '벌말'하차 신성이앤에 민미호동복지위원회 대전충남 녹색연합'의 이미지일 수 있음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928" y="981440"/>
            <a:ext cx="283031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content-ssn1-1.xx.fbcdn.net/v/t1.6435-9/p720x720/183017332_4144021132307334_7252162353627479274_n.jpg?_nc_cat=108&amp;ccb=1-3&amp;_nc_sid=8bfeb9&amp;_nc_ohc=Wi9VnqV8IFsAX9NvK6X&amp;_nc_ht=scontent-ssn1-1.xx&amp;tp=6&amp;oh=caeaecd558bccde3baf5152ecacf8b85&amp;oe=60C3003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981440"/>
            <a:ext cx="2016224" cy="268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064" y="3749665"/>
            <a:ext cx="3901928" cy="292644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0512" y="3765152"/>
            <a:ext cx="3901928" cy="292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85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1"/>
          <p:cNvSpPr>
            <a:spLocks noChangeArrowheads="1"/>
          </p:cNvSpPr>
          <p:nvPr/>
        </p:nvSpPr>
        <p:spPr bwMode="auto">
          <a:xfrm>
            <a:off x="2016125" y="18796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80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660" y="91282"/>
            <a:ext cx="725488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251520" y="1475199"/>
            <a:ext cx="8712968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b="1" dirty="0"/>
              <a:t>• </a:t>
            </a:r>
            <a:r>
              <a:rPr lang="ko-KR" altLang="en-US" b="1" dirty="0" smtClean="0"/>
              <a:t>자치와 </a:t>
            </a:r>
            <a:r>
              <a:rPr lang="ko-KR" altLang="en-US" b="1" dirty="0" err="1" smtClean="0"/>
              <a:t>프로슈머의</a:t>
            </a:r>
            <a:r>
              <a:rPr lang="ko-KR" altLang="en-US" b="1" dirty="0" smtClean="0"/>
              <a:t> </a:t>
            </a:r>
            <a:r>
              <a:rPr lang="ko-KR" altLang="en-US" b="1" dirty="0" smtClean="0">
                <a:solidFill>
                  <a:schemeClr val="accent5"/>
                </a:solidFill>
              </a:rPr>
              <a:t>시민</a:t>
            </a:r>
            <a:r>
              <a:rPr lang="ko-KR" altLang="en-US" b="1" dirty="0" smtClean="0"/>
              <a:t>이 전환하는 </a:t>
            </a:r>
            <a:r>
              <a:rPr lang="ko-KR" altLang="en-US" b="1" dirty="0" err="1" smtClean="0"/>
              <a:t>탈탄소</a:t>
            </a:r>
            <a:r>
              <a:rPr lang="ko-KR" altLang="en-US" b="1" dirty="0" smtClean="0"/>
              <a:t> 지역경제와 사회</a:t>
            </a:r>
            <a:r>
              <a:rPr lang="en-US" altLang="ko-KR" b="1" dirty="0" smtClean="0"/>
              <a:t>(</a:t>
            </a:r>
            <a:r>
              <a:rPr lang="ko-KR" altLang="en-US" b="1" dirty="0" smtClean="0">
                <a:solidFill>
                  <a:schemeClr val="accent5"/>
                </a:solidFill>
              </a:rPr>
              <a:t>물</a:t>
            </a:r>
            <a:r>
              <a:rPr lang="en-US" altLang="ko-KR" b="1" dirty="0" smtClean="0">
                <a:solidFill>
                  <a:schemeClr val="accent5"/>
                </a:solidFill>
              </a:rPr>
              <a:t>, </a:t>
            </a:r>
            <a:r>
              <a:rPr lang="ko-KR" altLang="en-US" b="1" dirty="0" smtClean="0">
                <a:solidFill>
                  <a:schemeClr val="accent5"/>
                </a:solidFill>
              </a:rPr>
              <a:t>식량</a:t>
            </a:r>
            <a:r>
              <a:rPr lang="en-US" altLang="ko-KR" b="1" dirty="0" smtClean="0">
                <a:solidFill>
                  <a:schemeClr val="accent5"/>
                </a:solidFill>
              </a:rPr>
              <a:t>, </a:t>
            </a:r>
            <a:r>
              <a:rPr lang="ko-KR" altLang="en-US" b="1" dirty="0" smtClean="0">
                <a:solidFill>
                  <a:schemeClr val="accent5"/>
                </a:solidFill>
              </a:rPr>
              <a:t>에너지</a:t>
            </a:r>
            <a:r>
              <a:rPr lang="en-US" altLang="ko-KR" b="1" dirty="0" smtClean="0"/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b="1" dirty="0"/>
              <a:t>• </a:t>
            </a:r>
            <a:r>
              <a:rPr lang="ko-KR" altLang="en-US" b="1" dirty="0" err="1" smtClean="0"/>
              <a:t>탈탄소</a:t>
            </a:r>
            <a:r>
              <a:rPr lang="ko-KR" altLang="en-US" b="1" dirty="0" smtClean="0"/>
              <a:t> 지역 사회 전략과 추진을 </a:t>
            </a:r>
            <a:r>
              <a:rPr lang="ko-KR" altLang="en-US" b="1" dirty="0"/>
              <a:t>위한 </a:t>
            </a:r>
            <a:r>
              <a:rPr lang="ko-KR" altLang="en-US" b="1" dirty="0" smtClean="0"/>
              <a:t>민관공동연구</a:t>
            </a:r>
            <a:r>
              <a:rPr lang="en-US" altLang="ko-KR" b="1" dirty="0" smtClean="0"/>
              <a:t>.</a:t>
            </a:r>
            <a:endParaRPr lang="ko-KR" altLang="en-US" b="1" dirty="0"/>
          </a:p>
          <a:p>
            <a:pPr fontAlgn="base">
              <a:lnSpc>
                <a:spcPct val="150000"/>
              </a:lnSpc>
            </a:pPr>
            <a:r>
              <a:rPr lang="en-US" altLang="ko-KR" b="1" dirty="0"/>
              <a:t>• </a:t>
            </a:r>
            <a:r>
              <a:rPr lang="ko-KR" altLang="en-US" b="1" dirty="0" err="1" smtClean="0"/>
              <a:t>탈탄소</a:t>
            </a:r>
            <a:r>
              <a:rPr lang="ko-KR" altLang="en-US" b="1" dirty="0" smtClean="0"/>
              <a:t> 지역 사회를 위한 행정 혁신과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민</a:t>
            </a:r>
            <a:r>
              <a:rPr lang="en-US" altLang="ko-KR" b="1" dirty="0"/>
              <a:t>‧</a:t>
            </a:r>
            <a:r>
              <a:rPr lang="ko-KR" altLang="en-US" b="1" dirty="0" err="1"/>
              <a:t>관거버넌스</a:t>
            </a:r>
            <a:r>
              <a:rPr lang="ko-KR" altLang="en-US" b="1" dirty="0"/>
              <a:t> 체계 마련</a:t>
            </a:r>
            <a:r>
              <a:rPr lang="en-US" altLang="ko-KR" b="1" dirty="0"/>
              <a:t>, </a:t>
            </a:r>
            <a:r>
              <a:rPr lang="ko-KR" altLang="en-US" b="1" dirty="0"/>
              <a:t>시범사업 추진</a:t>
            </a:r>
            <a:r>
              <a:rPr lang="en-US" altLang="ko-KR" b="1" dirty="0"/>
              <a:t>. </a:t>
            </a:r>
            <a:endParaRPr lang="ko-KR" altLang="en-US" b="1" dirty="0"/>
          </a:p>
          <a:p>
            <a:pPr fontAlgn="base">
              <a:lnSpc>
                <a:spcPct val="150000"/>
              </a:lnSpc>
            </a:pPr>
            <a:r>
              <a:rPr lang="en-US" altLang="ko-KR" b="1" dirty="0"/>
              <a:t>• </a:t>
            </a:r>
            <a:r>
              <a:rPr lang="ko-KR" altLang="en-US" b="1" dirty="0" err="1" smtClean="0"/>
              <a:t>탈탄소</a:t>
            </a:r>
            <a:r>
              <a:rPr lang="ko-KR" altLang="en-US" b="1" dirty="0" err="1" smtClean="0">
                <a:solidFill>
                  <a:schemeClr val="accent5"/>
                </a:solidFill>
              </a:rPr>
              <a:t>시민</a:t>
            </a:r>
            <a:r>
              <a:rPr lang="ko-KR" altLang="en-US" b="1" dirty="0" err="1" smtClean="0"/>
              <a:t>학교</a:t>
            </a:r>
            <a:r>
              <a:rPr lang="ko-KR" altLang="en-US" b="1" dirty="0" smtClean="0"/>
              <a:t> </a:t>
            </a:r>
            <a:r>
              <a:rPr lang="ko-KR" altLang="en-US" b="1" dirty="0"/>
              <a:t>개설과 </a:t>
            </a:r>
            <a:r>
              <a:rPr lang="ko-KR" altLang="en-US" b="1" dirty="0" smtClean="0">
                <a:solidFill>
                  <a:schemeClr val="accent5"/>
                </a:solidFill>
              </a:rPr>
              <a:t>시민</a:t>
            </a:r>
            <a:r>
              <a:rPr lang="ko-KR" altLang="en-US" b="1" dirty="0" smtClean="0"/>
              <a:t>사업가</a:t>
            </a:r>
            <a:r>
              <a:rPr lang="en-US" altLang="ko-KR" b="1" dirty="0" smtClean="0"/>
              <a:t>, </a:t>
            </a:r>
            <a:r>
              <a:rPr lang="ko-KR" altLang="en-US" b="1" dirty="0" smtClean="0">
                <a:solidFill>
                  <a:schemeClr val="accent5"/>
                </a:solidFill>
              </a:rPr>
              <a:t>주민</a:t>
            </a:r>
            <a:r>
              <a:rPr lang="ko-KR" altLang="en-US" b="1" dirty="0" smtClean="0"/>
              <a:t>활동가 양성</a:t>
            </a:r>
            <a:r>
              <a:rPr lang="en-US" altLang="ko-KR" b="1" dirty="0" smtClean="0"/>
              <a:t>.</a:t>
            </a:r>
            <a:endParaRPr lang="ko-KR" altLang="en-US" b="1" dirty="0"/>
          </a:p>
          <a:p>
            <a:pPr fontAlgn="base">
              <a:lnSpc>
                <a:spcPct val="150000"/>
              </a:lnSpc>
            </a:pPr>
            <a:r>
              <a:rPr lang="en-US" altLang="ko-KR" b="1" dirty="0"/>
              <a:t>• </a:t>
            </a:r>
            <a:r>
              <a:rPr lang="ko-KR" altLang="en-US" b="1" dirty="0" smtClean="0"/>
              <a:t>지역 </a:t>
            </a:r>
            <a:r>
              <a:rPr lang="ko-KR" altLang="en-US" b="1" dirty="0" err="1" smtClean="0"/>
              <a:t>탈탄소</a:t>
            </a:r>
            <a:r>
              <a:rPr lang="ko-KR" altLang="en-US" b="1" dirty="0" smtClean="0"/>
              <a:t> 사회혁신 민</a:t>
            </a:r>
            <a:r>
              <a:rPr lang="en-US" altLang="ko-KR" b="1" dirty="0" smtClean="0"/>
              <a:t>·</a:t>
            </a:r>
            <a:r>
              <a:rPr lang="ko-KR" altLang="en-US" b="1" dirty="0" smtClean="0"/>
              <a:t>관 </a:t>
            </a:r>
            <a:r>
              <a:rPr lang="ko-KR" altLang="en-US" b="1" dirty="0" err="1"/>
              <a:t>플렛폼</a:t>
            </a:r>
            <a:r>
              <a:rPr lang="ko-KR" altLang="en-US" b="1" dirty="0"/>
              <a:t> 조성과 </a:t>
            </a:r>
            <a:r>
              <a:rPr lang="ko-KR" altLang="en-US" b="1" dirty="0" smtClean="0"/>
              <a:t>생태계 </a:t>
            </a:r>
            <a:r>
              <a:rPr lang="ko-KR" altLang="en-US" b="1" dirty="0"/>
              <a:t>조성</a:t>
            </a:r>
            <a:r>
              <a:rPr lang="en-US" altLang="ko-KR" b="1" dirty="0"/>
              <a:t>. </a:t>
            </a:r>
            <a:endParaRPr lang="ko-KR" altLang="en-US" b="1" dirty="0"/>
          </a:p>
        </p:txBody>
      </p:sp>
      <p:sp>
        <p:nvSpPr>
          <p:cNvPr id="8" name="직사각형 7"/>
          <p:cNvSpPr/>
          <p:nvPr/>
        </p:nvSpPr>
        <p:spPr>
          <a:xfrm>
            <a:off x="1716703" y="4102640"/>
            <a:ext cx="561674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70C0"/>
                </a:solidFill>
              </a:rPr>
              <a:t> </a:t>
            </a:r>
            <a:r>
              <a:rPr lang="ko-KR" altLang="en-US" dirty="0" err="1" smtClean="0">
                <a:solidFill>
                  <a:srgbClr val="0070C0"/>
                </a:solidFill>
              </a:rPr>
              <a:t>앨버트</a:t>
            </a:r>
            <a:r>
              <a:rPr lang="ko-KR" altLang="en-US" dirty="0" smtClean="0">
                <a:solidFill>
                  <a:srgbClr val="0070C0"/>
                </a:solidFill>
              </a:rPr>
              <a:t> 아인슈타인</a:t>
            </a:r>
            <a:r>
              <a:rPr lang="en-US" altLang="ko-KR" dirty="0" smtClean="0">
                <a:solidFill>
                  <a:srgbClr val="0070C0"/>
                </a:solidFill>
              </a:rPr>
              <a:t>(Albert Einstein)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rgbClr val="7030A0"/>
                </a:solidFill>
              </a:rPr>
              <a:t>“문제를 만들어 낸 사고방식을 그대로 유지한다면 </a:t>
            </a:r>
            <a:endParaRPr lang="en-US" altLang="ko-KR" sz="1600" dirty="0" smtClean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rgbClr val="7030A0"/>
                </a:solidFill>
              </a:rPr>
              <a:t>세상은 지금과 같은 위기 상황에서 벗어나 진보할 수 없다”</a:t>
            </a:r>
            <a:endParaRPr lang="en-US" altLang="ko-KR" sz="1600" dirty="0" smtClean="0"/>
          </a:p>
        </p:txBody>
      </p:sp>
      <p:sp>
        <p:nvSpPr>
          <p:cNvPr id="10" name="Rectangle 41"/>
          <p:cNvSpPr txBox="1">
            <a:spLocks noChangeArrowheads="1"/>
          </p:cNvSpPr>
          <p:nvPr/>
        </p:nvSpPr>
        <p:spPr bwMode="white">
          <a:xfrm>
            <a:off x="179512" y="44624"/>
            <a:ext cx="8640960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4000" b="1" dirty="0" err="1" smtClean="0">
                <a:solidFill>
                  <a:srgbClr val="00B050"/>
                </a:solidFill>
              </a:rPr>
              <a:t>탈탄소</a:t>
            </a:r>
            <a:r>
              <a:rPr lang="ko-KR" altLang="en-US" sz="4000" b="1" dirty="0" smtClean="0">
                <a:solidFill>
                  <a:srgbClr val="00B050"/>
                </a:solidFill>
              </a:rPr>
              <a:t> 사회의 스마트 시민</a:t>
            </a:r>
            <a:endParaRPr lang="ko-KR" altLang="en-US" sz="1600" b="1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40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열정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3692</TotalTime>
  <Words>1635</Words>
  <Application>Microsoft Office PowerPoint</Application>
  <PresentationFormat>화면 슬라이드 쇼(4:3)</PresentationFormat>
  <Paragraphs>223</Paragraphs>
  <Slides>41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49" baseType="lpstr">
      <vt:lpstr>HY헤드라인M</vt:lpstr>
      <vt:lpstr>굴림</vt:lpstr>
      <vt:lpstr>나눔고딕</vt:lpstr>
      <vt:lpstr>맑은 고딕</vt:lpstr>
      <vt:lpstr>함초롬바탕</vt:lpstr>
      <vt:lpstr>Arial</vt:lpstr>
      <vt:lpstr>Wingdings</vt:lpstr>
      <vt:lpstr>Office 테마</vt:lpstr>
      <vt:lpstr>에너지전환과 주민참여  양 흥 모 에너지전환해유 사회적협동조합 이사장 대통령 직속 2050탄소중립위원회 위원</vt:lpstr>
      <vt:lpstr>에너지전환해유 사회적협동조합</vt:lpstr>
      <vt:lpstr>PowerPoint 프레젠테이션</vt:lpstr>
      <vt:lpstr>PowerPoint 프레젠테이션</vt:lpstr>
      <vt:lpstr>PowerPoint 프레젠테이션</vt:lpstr>
      <vt:lpstr>기후위기</vt:lpstr>
      <vt:lpstr>한국 기후위기</vt:lpstr>
      <vt:lpstr>그레타 툰베리</vt:lpstr>
      <vt:lpstr>송전탑 건설로 인한 에너지효율감소와 갈등</vt:lpstr>
      <vt:lpstr>에너지전환 </vt:lpstr>
      <vt:lpstr>지역 에너지 자립</vt:lpstr>
      <vt:lpstr>핵심목표 : 지역 온실가스 감축(넷제로) 주민일자리 창출        지역사회 불평등 해소  원칙 : 민주성, 형평성, 창조성</vt:lpstr>
      <vt:lpstr>PowerPoint 프레젠테이션</vt:lpstr>
      <vt:lpstr>PowerPoint 프레젠테이션</vt:lpstr>
      <vt:lpstr>대전절전소 성과</vt:lpstr>
      <vt:lpstr>국민DR Demand Response 슬기로운 절전 생활</vt:lpstr>
      <vt:lpstr>PowerPoint 프레젠테이션</vt:lpstr>
      <vt:lpstr>PowerPoint 프레젠테이션</vt:lpstr>
      <vt:lpstr>대덕 RE100 캠페인 시작</vt:lpstr>
      <vt:lpstr>기후위기 노동권익 에너지전환 : 찜통 아파트 경비실 착한 에너지</vt:lpstr>
      <vt:lpstr>사업 성과 </vt:lpstr>
      <vt:lpstr>태양광발전 전력거래 플랫폼</vt:lpstr>
      <vt:lpstr>순환경제 CIRCULAR ECONOMY</vt:lpstr>
      <vt:lpstr>PowerPoint 프레젠테이션</vt:lpstr>
      <vt:lpstr>PowerPoint 프레젠테이션</vt:lpstr>
      <vt:lpstr>PowerPoint 프레젠테이션</vt:lpstr>
      <vt:lpstr>에너지전환 시민체험과 공유 그리고 협력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지방자치단체  에너지 정책과 발전방향</dc:title>
  <dc:creator>q</dc:creator>
  <cp:lastModifiedBy>양흥모</cp:lastModifiedBy>
  <cp:revision>462</cp:revision>
  <dcterms:created xsi:type="dcterms:W3CDTF">2012-02-05T05:48:25Z</dcterms:created>
  <dcterms:modified xsi:type="dcterms:W3CDTF">2021-06-25T03:36:04Z</dcterms:modified>
</cp:coreProperties>
</file>